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4" r:id="rId2"/>
    <p:sldId id="326" r:id="rId3"/>
    <p:sldId id="285" r:id="rId4"/>
    <p:sldId id="281" r:id="rId5"/>
    <p:sldId id="286" r:id="rId6"/>
    <p:sldId id="288" r:id="rId7"/>
    <p:sldId id="308" r:id="rId8"/>
    <p:sldId id="290" r:id="rId9"/>
    <p:sldId id="291" r:id="rId10"/>
    <p:sldId id="289" r:id="rId11"/>
    <p:sldId id="283" r:id="rId12"/>
    <p:sldId id="305" r:id="rId13"/>
    <p:sldId id="304" r:id="rId14"/>
    <p:sldId id="292" r:id="rId15"/>
    <p:sldId id="295" r:id="rId16"/>
    <p:sldId id="307" r:id="rId17"/>
    <p:sldId id="296" r:id="rId18"/>
    <p:sldId id="298" r:id="rId19"/>
    <p:sldId id="327" r:id="rId20"/>
    <p:sldId id="297" r:id="rId21"/>
    <p:sldId id="299" r:id="rId22"/>
    <p:sldId id="302" r:id="rId23"/>
    <p:sldId id="300" r:id="rId24"/>
    <p:sldId id="301" r:id="rId25"/>
    <p:sldId id="293" r:id="rId26"/>
    <p:sldId id="309" r:id="rId27"/>
    <p:sldId id="311" r:id="rId28"/>
    <p:sldId id="310" r:id="rId29"/>
    <p:sldId id="321" r:id="rId30"/>
    <p:sldId id="312" r:id="rId31"/>
    <p:sldId id="313" r:id="rId32"/>
  </p:sldIdLst>
  <p:sldSz cx="9144000" cy="6858000" type="screen4x3"/>
  <p:notesSz cx="6858000" cy="9144000"/>
  <p:custShowLst>
    <p:custShow name="شیرخشک" id="0">
      <p:sldLst/>
    </p:custShow>
    <p:custShow name="همسر" id="1">
      <p:sldLst/>
    </p:custShow>
    <p:custShow name="معده" id="2">
      <p:sldLst/>
    </p:custShow>
    <p:custShow name="قفسه" id="3">
      <p:sldLst/>
    </p:custShow>
    <p:custShow name="گرفتن پستان" id="4">
      <p:sldLst/>
    </p:custShow>
    <p:custShow name="همسر 2" id="5">
      <p:sldLst/>
    </p:custShow>
    <p:custShow name="کاهش وزن" id="6">
      <p:sldLst/>
    </p:custShow>
    <p:custShow name="الگوی متفاوت" id="7">
      <p:sldLst/>
    </p:custShow>
    <p:custShow name="تولید شیر" id="8">
      <p:sldLst/>
    </p:custShow>
    <p:custShow name="گریه" id="9">
      <p:sldLst/>
    </p:custShow>
    <p:custShow name="یک پستان" id="10">
      <p:sldLst/>
    </p:custShow>
    <p:custShow name="18" id="11">
      <p:sldLst>
        <p:sld r:id="rId23"/>
      </p:sldLst>
    </p:custShow>
    <p:custShow name="11" id="12">
      <p:sldLst>
        <p:sld r:id="rId14"/>
      </p:sldLst>
    </p:custShow>
    <p:custShow name="کاندیدا" id="13">
      <p:sldLst>
        <p:sld r:id="rId13"/>
      </p:sldLst>
    </p:custShow>
    <p:custShow name="محافظ  پستان" id="14">
      <p:sldLst>
        <p:sld r:id="rId17"/>
      </p:sldLst>
    </p:custShow>
    <p:custShow name="rsp" id="15">
      <p:sldLst/>
    </p:custShow>
    <p:custShow name="سرنگ" id="16">
      <p:sldLst>
        <p:sld r:id="rId20"/>
      </p:sldLst>
    </p:custShow>
    <p:custShow name="لوکال" id="17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299" autoAdjust="0"/>
  </p:normalViewPr>
  <p:slideViewPr>
    <p:cSldViewPr>
      <p:cViewPr varScale="1">
        <p:scale>
          <a:sx n="33" d="100"/>
          <a:sy n="33" d="100"/>
        </p:scale>
        <p:origin x="-96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E48F1-791B-4406-A3FC-E7E8A9F766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E93020F-0E36-4AAF-A821-5DAE6410DCFF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</a:t>
          </a:r>
          <a:endParaRPr lang="fa-I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5B5DEBD-8B6C-4410-B8AF-A253BC47EF3A}" type="parTrans" cxnId="{6581A6DA-5D80-4445-BFFB-D6500520E09B}">
      <dgm:prSet/>
      <dgm:spPr/>
      <dgm:t>
        <a:bodyPr/>
        <a:lstStyle/>
        <a:p>
          <a:pPr rtl="1"/>
          <a:endParaRPr lang="fa-IR"/>
        </a:p>
      </dgm:t>
    </dgm:pt>
    <dgm:pt modelId="{B5594D20-084D-49CC-8233-6731FB33DC29}" type="sibTrans" cxnId="{6581A6DA-5D80-4445-BFFB-D6500520E09B}">
      <dgm:prSet/>
      <dgm:spPr/>
      <dgm:t>
        <a:bodyPr/>
        <a:lstStyle/>
        <a:p>
          <a:pPr rtl="1"/>
          <a:endParaRPr lang="fa-IR"/>
        </a:p>
      </dgm:t>
    </dgm:pt>
    <dgm:pt modelId="{AA4284FB-C139-47A2-9281-7AABEF6CA461}" type="pres">
      <dgm:prSet presAssocID="{C50E48F1-791B-4406-A3FC-E7E8A9F766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0E7110-DE04-4928-A59D-E9E0CA2875C7}" type="pres">
      <dgm:prSet presAssocID="{0E93020F-0E36-4AAF-A821-5DAE6410DCFF}" presName="parentText" presStyleLbl="node1" presStyleIdx="0" presStyleCnt="1" custLinFactNeighborX="9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1A6DA-5D80-4445-BFFB-D6500520E09B}" srcId="{C50E48F1-791B-4406-A3FC-E7E8A9F76601}" destId="{0E93020F-0E36-4AAF-A821-5DAE6410DCFF}" srcOrd="0" destOrd="0" parTransId="{A5B5DEBD-8B6C-4410-B8AF-A253BC47EF3A}" sibTransId="{B5594D20-084D-49CC-8233-6731FB33DC29}"/>
    <dgm:cxn modelId="{C46F662E-F4EC-4B67-B56B-67AB1177823C}" type="presOf" srcId="{0E93020F-0E36-4AAF-A821-5DAE6410DCFF}" destId="{320E7110-DE04-4928-A59D-E9E0CA2875C7}" srcOrd="0" destOrd="0" presId="urn:microsoft.com/office/officeart/2005/8/layout/vList2"/>
    <dgm:cxn modelId="{896A8591-FC95-498C-9E00-41F75E0DF817}" type="presOf" srcId="{C50E48F1-791B-4406-A3FC-E7E8A9F76601}" destId="{AA4284FB-C139-47A2-9281-7AABEF6CA461}" srcOrd="0" destOrd="0" presId="urn:microsoft.com/office/officeart/2005/8/layout/vList2"/>
    <dgm:cxn modelId="{2347A1AC-C815-4202-AF82-41392E9FFA4D}" type="presParOf" srcId="{AA4284FB-C139-47A2-9281-7AABEF6CA461}" destId="{320E7110-DE04-4928-A59D-E9E0CA2875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صاف بودن نوک پستان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8A2F93-DB58-40C3-8D37-9FABF9675C44}" type="presOf" srcId="{E9AB7FF7-D56B-42DE-BB3F-7550FB6FBBCA}" destId="{6C2B028A-EE87-495D-9598-0523F0900D9C}" srcOrd="0" destOrd="0" presId="urn:microsoft.com/office/officeart/2005/8/layout/vList2"/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4DA5B9F4-70A1-4484-A459-79DF6A237A47}" type="presOf" srcId="{FCF77611-91E2-42D1-97A7-C4CF4C9B3497}" destId="{7E05AB7F-5000-4090-9CE3-1EF59A4CCEF5}" srcOrd="0" destOrd="0" presId="urn:microsoft.com/office/officeart/2005/8/layout/vList2"/>
    <dgm:cxn modelId="{ED4CF542-9B65-444D-90C7-784D1B083EC4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58838BE9-CBD7-48EA-A1AF-B82D47AF90D5}" type="presOf" srcId="{E9AB7FF7-D56B-42DE-BB3F-7550FB6FBBCA}" destId="{6C2B028A-EE87-495D-9598-0523F0900D9C}" srcOrd="0" destOrd="0" presId="urn:microsoft.com/office/officeart/2005/8/layout/vList2"/>
    <dgm:cxn modelId="{C240B469-EB77-4369-A16B-68D5A8307E52}" type="presOf" srcId="{FCF77611-91E2-42D1-97A7-C4CF4C9B3497}" destId="{7E05AB7F-5000-4090-9CE3-1EF59A4CCEF5}" srcOrd="0" destOrd="0" presId="urn:microsoft.com/office/officeart/2005/8/layout/vList2"/>
    <dgm:cxn modelId="{AE5316DD-C5D6-4A41-A610-92CC9DACF97D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/>
      <dgm:spPr/>
      <dgm:t>
        <a:bodyPr/>
        <a:lstStyle/>
        <a:p>
          <a:pPr algn="ctr" rtl="1"/>
          <a:r>
            <a:rPr lang="fa-I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1AC88-4E02-4EC4-BD1D-A177F3076F7A}" type="presOf" srcId="{E9AB7FF7-D56B-42DE-BB3F-7550FB6FBBCA}" destId="{6C2B028A-EE87-495D-9598-0523F0900D9C}" srcOrd="0" destOrd="0" presId="urn:microsoft.com/office/officeart/2005/8/layout/vList2"/>
    <dgm:cxn modelId="{32A2E2A0-C24F-44C9-A533-A546F029BF92}" type="presOf" srcId="{FCF77611-91E2-42D1-97A7-C4CF4C9B3497}" destId="{7E05AB7F-5000-4090-9CE3-1EF59A4CCEF5}" srcOrd="0" destOrd="0" presId="urn:microsoft.com/office/officeart/2005/8/layout/vList2"/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AFC133EF-2E03-4A52-9B65-0F2C8DB9289E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B7FF7-D56B-42DE-BB3F-7550FB6FBB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7611-91E2-42D1-97A7-C4CF4C9B3497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542A38C4-E895-452B-BB12-4D2AB6CE1E1D}" type="parTrans" cxnId="{6C9D77DC-02AF-49AD-AD5F-F71B8E060C62}">
      <dgm:prSet/>
      <dgm:spPr/>
      <dgm:t>
        <a:bodyPr/>
        <a:lstStyle/>
        <a:p>
          <a:endParaRPr lang="en-US"/>
        </a:p>
      </dgm:t>
    </dgm:pt>
    <dgm:pt modelId="{5F33FC34-4856-4703-B750-077B1CDAEA61}" type="sibTrans" cxnId="{6C9D77DC-02AF-49AD-AD5F-F71B8E060C62}">
      <dgm:prSet/>
      <dgm:spPr/>
      <dgm:t>
        <a:bodyPr/>
        <a:lstStyle/>
        <a:p>
          <a:endParaRPr lang="en-US"/>
        </a:p>
      </dgm:t>
    </dgm:pt>
    <dgm:pt modelId="{6C2B028A-EE87-495D-9598-0523F0900D9C}" type="pres">
      <dgm:prSet presAssocID="{E9AB7FF7-D56B-42DE-BB3F-7550FB6FBB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5AB7F-5000-4090-9CE3-1EF59A4CCEF5}" type="pres">
      <dgm:prSet presAssocID="{FCF77611-91E2-42D1-97A7-C4CF4C9B34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2C2AC-645C-40F7-8E2F-9111EDBB6162}" type="presOf" srcId="{E9AB7FF7-D56B-42DE-BB3F-7550FB6FBBCA}" destId="{6C2B028A-EE87-495D-9598-0523F0900D9C}" srcOrd="0" destOrd="0" presId="urn:microsoft.com/office/officeart/2005/8/layout/vList2"/>
    <dgm:cxn modelId="{02781FD2-71C1-46F4-9A2E-3FE4D935559D}" type="presOf" srcId="{FCF77611-91E2-42D1-97A7-C4CF4C9B3497}" destId="{7E05AB7F-5000-4090-9CE3-1EF59A4CCEF5}" srcOrd="0" destOrd="0" presId="urn:microsoft.com/office/officeart/2005/8/layout/vList2"/>
    <dgm:cxn modelId="{6C9D77DC-02AF-49AD-AD5F-F71B8E060C62}" srcId="{E9AB7FF7-D56B-42DE-BB3F-7550FB6FBBCA}" destId="{FCF77611-91E2-42D1-97A7-C4CF4C9B3497}" srcOrd="0" destOrd="0" parTransId="{542A38C4-E895-452B-BB12-4D2AB6CE1E1D}" sibTransId="{5F33FC34-4856-4703-B750-077B1CDAEA61}"/>
    <dgm:cxn modelId="{43273ED8-678F-43F5-A131-C91387D57FDA}" type="presParOf" srcId="{6C2B028A-EE87-495D-9598-0523F0900D9C}" destId="{7E05AB7F-5000-4090-9CE3-1EF59A4CC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عفونت پستان و یا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B05A16FA-3EE2-4E21-ACC0-5BF040E15C34}" type="presOf" srcId="{DC852723-665F-46B9-9EF8-9B8156FF0CE5}" destId="{0D734C52-B44A-479F-9127-C133833A1265}" srcOrd="0" destOrd="0" presId="urn:microsoft.com/office/officeart/2005/8/layout/vList2"/>
    <dgm:cxn modelId="{2336805B-AC54-4B88-9B25-810B666F19E2}" type="presOf" srcId="{B7B11152-A4AE-4285-9651-97DB3777E72F}" destId="{932355CA-4C6E-4A6B-8038-800F95C3D1E1}" srcOrd="0" destOrd="0" presId="urn:microsoft.com/office/officeart/2005/8/layout/vList2"/>
    <dgm:cxn modelId="{A3540D29-866C-40C0-B4B6-6A0CDF506FB4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39B414-742A-4E62-83BC-46B33739B8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573F7-275C-40B6-92FD-201C37A977EA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(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استاز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شیر و نه عفونی)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7D28F287-4121-45E5-8AD2-D758803C7ED0}" type="parTrans" cxnId="{78A4B14A-7C16-4A0E-BDD6-4BF6D9EAA5AA}">
      <dgm:prSet/>
      <dgm:spPr/>
      <dgm:t>
        <a:bodyPr/>
        <a:lstStyle/>
        <a:p>
          <a:endParaRPr lang="en-US"/>
        </a:p>
      </dgm:t>
    </dgm:pt>
    <dgm:pt modelId="{DAE6FB8A-9B54-4299-872F-3F5A1140B273}" type="sibTrans" cxnId="{78A4B14A-7C16-4A0E-BDD6-4BF6D9EAA5AA}">
      <dgm:prSet/>
      <dgm:spPr/>
      <dgm:t>
        <a:bodyPr/>
        <a:lstStyle/>
        <a:p>
          <a:endParaRPr lang="en-US"/>
        </a:p>
      </dgm:t>
    </dgm:pt>
    <dgm:pt modelId="{06C12F95-2A82-4ED3-BD78-4347ABB4A644}" type="pres">
      <dgm:prSet presAssocID="{9C39B414-742A-4E62-83BC-46B33739B8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119B6-7656-4523-B8AD-9CE04304C949}" type="pres">
      <dgm:prSet presAssocID="{94E573F7-275C-40B6-92FD-201C37A977E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1AC99-C980-4846-81E2-6F4B7AD4ADC5}" type="presOf" srcId="{94E573F7-275C-40B6-92FD-201C37A977EA}" destId="{C21119B6-7656-4523-B8AD-9CE04304C949}" srcOrd="0" destOrd="0" presId="urn:microsoft.com/office/officeart/2005/8/layout/vList2"/>
    <dgm:cxn modelId="{34BBC903-91D4-4764-B7C2-7BBC01CE03F9}" type="presOf" srcId="{9C39B414-742A-4E62-83BC-46B33739B829}" destId="{06C12F95-2A82-4ED3-BD78-4347ABB4A644}" srcOrd="0" destOrd="0" presId="urn:microsoft.com/office/officeart/2005/8/layout/vList2"/>
    <dgm:cxn modelId="{78A4B14A-7C16-4A0E-BDD6-4BF6D9EAA5AA}" srcId="{9C39B414-742A-4E62-83BC-46B33739B829}" destId="{94E573F7-275C-40B6-92FD-201C37A977EA}" srcOrd="0" destOrd="0" parTransId="{7D28F287-4121-45E5-8AD2-D758803C7ED0}" sibTransId="{DAE6FB8A-9B54-4299-872F-3F5A1140B273}"/>
    <dgm:cxn modelId="{1056C0EF-6F8A-4888-A711-A5383C0DEAE3}" type="presParOf" srcId="{06C12F95-2A82-4ED3-BD78-4347ABB4A644}" destId="{C21119B6-7656-4523-B8AD-9CE04304C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پری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405491EC-981E-4F00-B221-B4869085E3C9}" type="presOf" srcId="{B7B11152-A4AE-4285-9651-97DB3777E72F}" destId="{932355CA-4C6E-4A6B-8038-800F95C3D1E1}" srcOrd="0" destOrd="0" presId="urn:microsoft.com/office/officeart/2005/8/layout/vList2"/>
    <dgm:cxn modelId="{272C7958-A3D5-420A-9E97-8474596AE78B}" type="presOf" srcId="{DC852723-665F-46B9-9EF8-9B8156FF0CE5}" destId="{0D734C52-B44A-479F-9127-C133833A1265}" srcOrd="0" destOrd="0" presId="urn:microsoft.com/office/officeart/2005/8/layout/vList2"/>
    <dgm:cxn modelId="{B1BF3371-6966-4300-BAEA-FF4124860424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احتقان پستان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61047FFF-94FD-42E5-8D24-654B1DA62403}" type="presOf" srcId="{DC852723-665F-46B9-9EF8-9B8156FF0CE5}" destId="{0D734C52-B44A-479F-9127-C133833A1265}" srcOrd="0" destOrd="0" presId="urn:microsoft.com/office/officeart/2005/8/layout/vList2"/>
    <dgm:cxn modelId="{EB51E2F5-3EAC-444D-AA8F-1DF9F1464005}" type="presOf" srcId="{B7B11152-A4AE-4285-9651-97DB3777E72F}" destId="{932355CA-4C6E-4A6B-8038-800F95C3D1E1}" srcOrd="0" destOrd="0" presId="urn:microsoft.com/office/officeart/2005/8/layout/vList2"/>
    <dgm:cxn modelId="{D6312795-16E9-4D1D-A154-7AB4A182D09B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احتقان پستان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5A6C2CC8-73F2-409A-A585-F141E48353A9}" type="presOf" srcId="{B7B11152-A4AE-4285-9651-97DB3777E72F}" destId="{932355CA-4C6E-4A6B-8038-800F95C3D1E1}" srcOrd="0" destOrd="0" presId="urn:microsoft.com/office/officeart/2005/8/layout/vList2"/>
    <dgm:cxn modelId="{33056C26-8704-46B2-BED7-3C31AAC5AA57}" type="presOf" srcId="{DC852723-665F-46B9-9EF8-9B8156FF0CE5}" destId="{0D734C52-B44A-479F-9127-C133833A1265}" srcOrd="0" destOrd="0" presId="urn:microsoft.com/office/officeart/2005/8/layout/vList2"/>
    <dgm:cxn modelId="{6B9220F2-9710-441D-B910-E2A48F4F6CE8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درمان احتقان پستان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712993A3-3BDC-4332-B373-1E15200CE44D}" type="presOf" srcId="{DC852723-665F-46B9-9EF8-9B8156FF0CE5}" destId="{0D734C52-B44A-479F-9127-C133833A1265}" srcOrd="0" destOrd="0" presId="urn:microsoft.com/office/officeart/2005/8/layout/vList2"/>
    <dgm:cxn modelId="{746CC7C8-FF02-440C-B911-E00D7C11BDB1}" type="presOf" srcId="{B7B11152-A4AE-4285-9651-97DB3777E72F}" destId="{932355CA-4C6E-4A6B-8038-800F95C3D1E1}" srcOrd="0" destOrd="0" presId="urn:microsoft.com/office/officeart/2005/8/layout/vList2"/>
    <dgm:cxn modelId="{12CBAEBF-5149-4385-8F01-ADBC7272D8E1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حساس شدن نوک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 custScaleY="877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C03E5F55-243D-436B-98DB-E5639863752F}" type="presOf" srcId="{DC852723-665F-46B9-9EF8-9B8156FF0CE5}" destId="{0D734C52-B44A-479F-9127-C133833A1265}" srcOrd="0" destOrd="0" presId="urn:microsoft.com/office/officeart/2005/8/layout/vList2"/>
    <dgm:cxn modelId="{B8CFBA8B-11AB-467C-B39A-1FB5CE6E73F8}" type="presOf" srcId="{B7B11152-A4AE-4285-9651-97DB3777E72F}" destId="{932355CA-4C6E-4A6B-8038-800F95C3D1E1}" srcOrd="0" destOrd="0" presId="urn:microsoft.com/office/officeart/2005/8/layout/vList2"/>
    <dgm:cxn modelId="{C1E76B31-BC15-47F7-AF35-6E64A49B7F76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cs typeface="B Nazanin" panose="00000400000000000000" pitchFamily="2" charset="-78"/>
            </a:rPr>
            <a:t>علل 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درد و زخم  و شقاق نوک پستان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E2DD82FA-28A4-410B-9C1A-13D25A228752}" type="presOf" srcId="{DC852723-665F-46B9-9EF8-9B8156FF0CE5}" destId="{0D734C52-B44A-479F-9127-C133833A1265}" srcOrd="0" destOrd="0" presId="urn:microsoft.com/office/officeart/2005/8/layout/vList2"/>
    <dgm:cxn modelId="{14DDC28A-C4A3-453E-8F98-DFA18A3FFF9C}" type="presOf" srcId="{B7B11152-A4AE-4285-9651-97DB3777E72F}" destId="{932355CA-4C6E-4A6B-8038-800F95C3D1E1}" srcOrd="0" destOrd="0" presId="urn:microsoft.com/office/officeart/2005/8/layout/vList2"/>
    <dgm:cxn modelId="{C1CAD47F-720F-46B2-AE80-CDA48652AF17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799F3D-87B5-4C77-BCAF-51436AA1E20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34DE9CF-6489-4B62-9B82-D1B0018FAB9F}">
      <dgm:prSet custT="1"/>
      <dgm:spPr/>
      <dgm:t>
        <a:bodyPr/>
        <a:lstStyle/>
        <a:p>
          <a:pPr algn="ctr" rtl="0"/>
          <a:r>
            <a:rPr lang="fa-IR" sz="2800" b="1" dirty="0" smtClean="0">
              <a:solidFill>
                <a:srgbClr val="FF0000"/>
              </a:solidFill>
              <a:cs typeface="B Nazanin" panose="00000400000000000000" pitchFamily="2" charset="-78"/>
            </a:rPr>
            <a:t>درد و زخم نوک پستان منجر به کوتاه شدن طول مدت شیردهی و یکی از شایعترین علل از شیر گرفتن زودرس است</a:t>
          </a:r>
          <a:endParaRPr lang="en-US" sz="2800" b="1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41ACBC2A-F625-4FF0-BF59-A9E9CE34B2CD}" type="parTrans" cxnId="{637AED38-1735-4364-8128-BC7437F1AF0D}">
      <dgm:prSet/>
      <dgm:spPr/>
      <dgm:t>
        <a:bodyPr/>
        <a:lstStyle/>
        <a:p>
          <a:pPr algn="ctr"/>
          <a:endParaRPr lang="en-US" sz="2800" b="1"/>
        </a:p>
      </dgm:t>
    </dgm:pt>
    <dgm:pt modelId="{689035AE-AB5C-4D5C-8FB4-96EB52FCD791}" type="sibTrans" cxnId="{637AED38-1735-4364-8128-BC7437F1AF0D}">
      <dgm:prSet/>
      <dgm:spPr/>
      <dgm:t>
        <a:bodyPr/>
        <a:lstStyle/>
        <a:p>
          <a:pPr algn="ctr"/>
          <a:endParaRPr lang="en-US" sz="2800" b="1"/>
        </a:p>
      </dgm:t>
    </dgm:pt>
    <dgm:pt modelId="{B6610837-54B5-405C-8436-C334FEB28D64}" type="pres">
      <dgm:prSet presAssocID="{7F799F3D-87B5-4C77-BCAF-51436AA1E2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B22C8-5AA9-401B-B9B1-51ABFACF7678}" type="pres">
      <dgm:prSet presAssocID="{934DE9CF-6489-4B62-9B82-D1B0018FAB9F}" presName="parentText" presStyleLbl="node1" presStyleIdx="0" presStyleCnt="1" custScaleY="295208" custLinFactNeighborY="-211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7AED38-1735-4364-8128-BC7437F1AF0D}" srcId="{7F799F3D-87B5-4C77-BCAF-51436AA1E20F}" destId="{934DE9CF-6489-4B62-9B82-D1B0018FAB9F}" srcOrd="0" destOrd="0" parTransId="{41ACBC2A-F625-4FF0-BF59-A9E9CE34B2CD}" sibTransId="{689035AE-AB5C-4D5C-8FB4-96EB52FCD791}"/>
    <dgm:cxn modelId="{E0B97D80-D7E6-4FFA-8995-BB98A0AE7542}" type="presOf" srcId="{934DE9CF-6489-4B62-9B82-D1B0018FAB9F}" destId="{391B22C8-5AA9-401B-B9B1-51ABFACF7678}" srcOrd="0" destOrd="0" presId="urn:microsoft.com/office/officeart/2005/8/layout/vList2"/>
    <dgm:cxn modelId="{FE3ADBCA-6FAB-4B15-85D6-5FF92580661F}" type="presOf" srcId="{7F799F3D-87B5-4C77-BCAF-51436AA1E20F}" destId="{B6610837-54B5-405C-8436-C334FEB28D64}" srcOrd="0" destOrd="0" presId="urn:microsoft.com/office/officeart/2005/8/layout/vList2"/>
    <dgm:cxn modelId="{BE97BBFE-6118-4B26-8A5C-2F5BE6927421}" type="presParOf" srcId="{B6610837-54B5-405C-8436-C334FEB28D64}" destId="{391B22C8-5AA9-401B-B9B1-51ABFACF76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B11152-A4AE-4285-9651-97DB3777E7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52723-665F-46B9-9EF8-9B8156FF0CE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اقدامات لازم جهت بهبود زخم نوک پستان  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8C1CFCA-6B87-4474-B58C-D993E68334B1}" type="parTrans" cxnId="{1899DF65-96FB-45F6-AF03-1CE59B52493F}">
      <dgm:prSet/>
      <dgm:spPr/>
      <dgm:t>
        <a:bodyPr/>
        <a:lstStyle/>
        <a:p>
          <a:endParaRPr lang="en-US" sz="4000"/>
        </a:p>
      </dgm:t>
    </dgm:pt>
    <dgm:pt modelId="{D8584F28-E368-4D42-8846-B27383A5F38D}" type="sibTrans" cxnId="{1899DF65-96FB-45F6-AF03-1CE59B52493F}">
      <dgm:prSet/>
      <dgm:spPr/>
      <dgm:t>
        <a:bodyPr/>
        <a:lstStyle/>
        <a:p>
          <a:endParaRPr lang="en-US" sz="4000"/>
        </a:p>
      </dgm:t>
    </dgm:pt>
    <dgm:pt modelId="{932355CA-4C6E-4A6B-8038-800F95C3D1E1}" type="pres">
      <dgm:prSet presAssocID="{B7B11152-A4AE-4285-9651-97DB3777E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4C52-B44A-479F-9127-C133833A1265}" type="pres">
      <dgm:prSet presAssocID="{DC852723-665F-46B9-9EF8-9B8156FF0C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9DF65-96FB-45F6-AF03-1CE59B52493F}" srcId="{B7B11152-A4AE-4285-9651-97DB3777E72F}" destId="{DC852723-665F-46B9-9EF8-9B8156FF0CE5}" srcOrd="0" destOrd="0" parTransId="{B8C1CFCA-6B87-4474-B58C-D993E68334B1}" sibTransId="{D8584F28-E368-4D42-8846-B27383A5F38D}"/>
    <dgm:cxn modelId="{EC17B0B0-0378-4215-B3D6-B8F5C1E15251}" type="presOf" srcId="{B7B11152-A4AE-4285-9651-97DB3777E72F}" destId="{932355CA-4C6E-4A6B-8038-800F95C3D1E1}" srcOrd="0" destOrd="0" presId="urn:microsoft.com/office/officeart/2005/8/layout/vList2"/>
    <dgm:cxn modelId="{7FF009E3-85BF-4CB4-B3EA-2BE2C1EE381B}" type="presOf" srcId="{DC852723-665F-46B9-9EF8-9B8156FF0CE5}" destId="{0D734C52-B44A-479F-9127-C133833A1265}" srcOrd="0" destOrd="0" presId="urn:microsoft.com/office/officeart/2005/8/layout/vList2"/>
    <dgm:cxn modelId="{62305AF0-DB75-4568-92C4-0243197C5F37}" type="presParOf" srcId="{932355CA-4C6E-4A6B-8038-800F95C3D1E1}" destId="{0D734C52-B44A-479F-9127-C133833A12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E7110-DE04-4928-A59D-E9E0CA2875C7}">
      <dsp:nvSpPr>
        <dsp:cNvPr id="0" name=""/>
        <dsp:cNvSpPr/>
      </dsp:nvSpPr>
      <dsp:spPr>
        <a:xfrm>
          <a:off x="0" y="12532"/>
          <a:ext cx="8001000" cy="1117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</a:t>
          </a:r>
          <a:endParaRPr lang="fa-IR" sz="3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12532"/>
        <a:ext cx="8001000" cy="111793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صاف بودن نوک پستان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35"/>
        <a:ext cx="8229600" cy="11337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35"/>
        <a:ext cx="8229600" cy="113373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sz="3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35"/>
        <a:ext cx="8229600" cy="113373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5AB7F-5000-4090-9CE3-1EF59A4CCEF5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نوک پستان فرورفته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39"/>
        <a:ext cx="8229600" cy="114212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عفونت پستان و یا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281"/>
        <a:ext cx="8229600" cy="94399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1119B6-7656-4523-B8AD-9CE04304C949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ماستیت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(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استاز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شیر و نه عفونی)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39"/>
        <a:ext cx="8229600" cy="11421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پری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034"/>
        <a:ext cx="8229600" cy="10509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احتقان پستان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034"/>
        <a:ext cx="8229600" cy="10509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احتقان پستان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034"/>
        <a:ext cx="8229600" cy="105093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درمان احتقان پستان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034"/>
        <a:ext cx="8229600" cy="10509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46034"/>
          <a:ext cx="8229600" cy="1050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حساس شدن نوک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46034"/>
        <a:ext cx="8229600" cy="10509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dirty="0" smtClean="0">
              <a:cs typeface="B Nazanin" panose="00000400000000000000" pitchFamily="2" charset="-78"/>
            </a:rPr>
            <a:t>علل 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درد و زخم  و شقاق نوک پستان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281"/>
        <a:ext cx="8229600" cy="9439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B22C8-5AA9-401B-B9B1-51ABFACF7678}">
      <dsp:nvSpPr>
        <dsp:cNvPr id="0" name=""/>
        <dsp:cNvSpPr/>
      </dsp:nvSpPr>
      <dsp:spPr>
        <a:xfrm>
          <a:off x="0" y="0"/>
          <a:ext cx="8839200" cy="10179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FF0000"/>
              </a:solidFill>
              <a:cs typeface="B Nazanin" panose="00000400000000000000" pitchFamily="2" charset="-78"/>
            </a:rPr>
            <a:t>درد و زخم نوک پستان منجر به کوتاه شدن طول مدت شیردهی و یکی از شایعترین علل از شیر گرفتن زودرس است</a:t>
          </a:r>
          <a:endParaRPr lang="en-US" sz="2800" b="1" kern="1200" dirty="0">
            <a:solidFill>
              <a:srgbClr val="FF0000"/>
            </a:solidFill>
            <a:cs typeface="B Nazanin" panose="00000400000000000000" pitchFamily="2" charset="-78"/>
          </a:endParaRPr>
        </a:p>
      </dsp:txBody>
      <dsp:txXfrm>
        <a:off x="0" y="0"/>
        <a:ext cx="8839200" cy="101791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34C52-B44A-479F-9127-C133833A1265}">
      <dsp:nvSpPr>
        <dsp:cNvPr id="0" name=""/>
        <dsp:cNvSpPr/>
      </dsp:nvSpPr>
      <dsp:spPr>
        <a:xfrm>
          <a:off x="0" y="281"/>
          <a:ext cx="8229600" cy="943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اقدامات لازم جهت بهبود زخم نوک پستان  </a:t>
          </a:r>
          <a:endParaRPr lang="en-US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0" y="281"/>
        <a:ext cx="8229600" cy="94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4280-E477-4786-9B03-D2EE54D55FF3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CD81-939C-4CA5-BF2A-70CF41977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0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r>
              <a:rPr lang="fa-IR" dirty="0" err="1" smtClean="0"/>
              <a:t>پري</a:t>
            </a:r>
            <a:r>
              <a:rPr lang="fa-IR" dirty="0" smtClean="0"/>
              <a:t> </a:t>
            </a:r>
            <a:r>
              <a:rPr lang="fa-IR" dirty="0" err="1" smtClean="0"/>
              <a:t>طبيعي</a:t>
            </a:r>
            <a:r>
              <a:rPr lang="fa-IR" dirty="0" smtClean="0"/>
              <a:t> پستان: </a:t>
            </a:r>
            <a:r>
              <a:rPr lang="fa-IR" dirty="0" err="1" smtClean="0"/>
              <a:t>وقتي</a:t>
            </a:r>
            <a:r>
              <a:rPr lang="fa-IR" dirty="0" smtClean="0"/>
              <a:t> پستان به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آيد</a:t>
            </a:r>
            <a:r>
              <a:rPr lang="fa-IR" dirty="0" smtClean="0"/>
              <a:t>، به موازات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شيربيشتر</a:t>
            </a:r>
            <a:r>
              <a:rPr lang="fa-IR" dirty="0" smtClean="0"/>
              <a:t>، خون </a:t>
            </a:r>
            <a:r>
              <a:rPr lang="fa-IR" dirty="0" err="1" smtClean="0"/>
              <a:t>بيشتري</a:t>
            </a:r>
            <a:r>
              <a:rPr lang="fa-IR" dirty="0" smtClean="0"/>
              <a:t> </a:t>
            </a:r>
            <a:r>
              <a:rPr lang="fa-IR" dirty="0" err="1" smtClean="0"/>
              <a:t>نيز</a:t>
            </a:r>
            <a:r>
              <a:rPr lang="fa-IR" dirty="0" smtClean="0"/>
              <a:t> در پستان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يابد</a:t>
            </a:r>
            <a:r>
              <a:rPr lang="fa-IR" dirty="0" smtClean="0"/>
              <a:t>. </a:t>
            </a:r>
            <a:r>
              <a:rPr lang="fa-IR" dirty="0" err="1" smtClean="0"/>
              <a:t>ممكن</a:t>
            </a:r>
            <a:r>
              <a:rPr lang="fa-IR" dirty="0" smtClean="0"/>
              <a:t> است پستان ها گرم ، پر و </a:t>
            </a:r>
            <a:r>
              <a:rPr lang="fa-IR" dirty="0" err="1" smtClean="0"/>
              <a:t>سنگين</a:t>
            </a:r>
            <a:r>
              <a:rPr lang="fa-IR" dirty="0" smtClean="0"/>
              <a:t> احساس </a:t>
            </a:r>
            <a:r>
              <a:rPr lang="fa-IR" dirty="0" err="1" smtClean="0"/>
              <a:t>شوند.اين</a:t>
            </a:r>
            <a:r>
              <a:rPr lang="fa-IR" dirty="0" smtClean="0"/>
              <a:t> حالت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است.براي</a:t>
            </a:r>
            <a:r>
              <a:rPr lang="fa-IR" dirty="0" smtClean="0"/>
              <a:t> رفع </a:t>
            </a:r>
            <a:r>
              <a:rPr lang="fa-IR" dirty="0" err="1" smtClean="0"/>
              <a:t>پري</a:t>
            </a:r>
            <a:r>
              <a:rPr lang="fa-IR" dirty="0" smtClean="0"/>
              <a:t> پستان </a:t>
            </a:r>
            <a:r>
              <a:rPr lang="fa-IR" dirty="0" err="1" smtClean="0"/>
              <a:t>بايد</a:t>
            </a:r>
            <a:r>
              <a:rPr lang="fa-IR" dirty="0" smtClean="0"/>
              <a:t> </a:t>
            </a:r>
            <a:r>
              <a:rPr lang="fa-IR" dirty="0" err="1" smtClean="0"/>
              <a:t>كودك</a:t>
            </a:r>
            <a:r>
              <a:rPr lang="fa-IR" dirty="0" smtClean="0"/>
              <a:t> </a:t>
            </a:r>
            <a:r>
              <a:rPr lang="fa-IR" dirty="0" err="1" smtClean="0"/>
              <a:t>مكرر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 شود و </a:t>
            </a:r>
            <a:r>
              <a:rPr lang="fa-IR" dirty="0" err="1" smtClean="0"/>
              <a:t>مابين</a:t>
            </a:r>
            <a:r>
              <a:rPr lang="fa-IR" dirty="0" smtClean="0"/>
              <a:t> وعده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، پستان </a:t>
            </a:r>
            <a:r>
              <a:rPr lang="fa-IR" dirty="0" err="1" smtClean="0"/>
              <a:t>راكمپرس</a:t>
            </a:r>
            <a:r>
              <a:rPr lang="fa-IR" dirty="0" smtClean="0"/>
              <a:t> سرد </a:t>
            </a:r>
            <a:r>
              <a:rPr lang="fa-IR" dirty="0" err="1" smtClean="0"/>
              <a:t>نمايند.ظرف</a:t>
            </a:r>
            <a:r>
              <a:rPr lang="fa-IR" dirty="0" smtClean="0"/>
              <a:t> چند روز پستان ها متناسب با </a:t>
            </a:r>
            <a:r>
              <a:rPr lang="fa-IR" dirty="0" err="1" smtClean="0"/>
              <a:t>نياز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خواهندكرد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dirty="0" err="1" smtClean="0"/>
              <a:t>اسلايد</a:t>
            </a:r>
            <a:r>
              <a:rPr lang="fa-IR" dirty="0" smtClean="0"/>
              <a:t> 3/12-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احتقان</a:t>
            </a:r>
            <a:r>
              <a:rPr lang="fa-IR" dirty="0" smtClean="0"/>
              <a:t> را نشان </a:t>
            </a:r>
            <a:r>
              <a:rPr lang="fa-IR" dirty="0" err="1" smtClean="0"/>
              <a:t>دهيد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</a:t>
            </a:r>
            <a:r>
              <a:rPr lang="fa-IR" dirty="0" err="1" smtClean="0"/>
              <a:t>احتقان</a:t>
            </a:r>
            <a:r>
              <a:rPr lang="fa-IR" dirty="0" smtClean="0"/>
              <a:t>: چنانچه پستان از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تخليه</a:t>
            </a:r>
            <a:r>
              <a:rPr lang="fa-IR" dirty="0" smtClean="0"/>
              <a:t> </a:t>
            </a:r>
            <a:r>
              <a:rPr lang="fa-IR" dirty="0" err="1" smtClean="0"/>
              <a:t>نشود،شير،خون</a:t>
            </a:r>
            <a:r>
              <a:rPr lang="fa-IR" dirty="0" smtClean="0"/>
              <a:t> </a:t>
            </a:r>
            <a:r>
              <a:rPr lang="fa-IR" dirty="0" err="1" smtClean="0"/>
              <a:t>ولنف</a:t>
            </a:r>
            <a:r>
              <a:rPr lang="fa-IR" dirty="0" smtClean="0"/>
              <a:t> موجب تورم پستان شده و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متوقف خواهد </a:t>
            </a:r>
            <a:r>
              <a:rPr lang="fa-IR" dirty="0" err="1" smtClean="0"/>
              <a:t>كرد</a:t>
            </a:r>
            <a:r>
              <a:rPr lang="fa-IR" dirty="0" smtClean="0"/>
              <a:t>. </a:t>
            </a:r>
            <a:r>
              <a:rPr lang="fa-IR" dirty="0" err="1" smtClean="0"/>
              <a:t>اين</a:t>
            </a:r>
            <a:r>
              <a:rPr lang="fa-IR" dirty="0" smtClean="0"/>
              <a:t> حالت موجب تورم شده و پستان ها </a:t>
            </a:r>
            <a:r>
              <a:rPr lang="fa-IR" dirty="0" err="1" smtClean="0"/>
              <a:t>داغ،سفت</a:t>
            </a:r>
            <a:r>
              <a:rPr lang="fa-IR" dirty="0" smtClean="0"/>
              <a:t> و سخت و </a:t>
            </a:r>
            <a:r>
              <a:rPr lang="fa-IR" dirty="0" err="1" smtClean="0"/>
              <a:t>دردناك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شوند. پستان ها سفت ،تحت فشار و براق به نظر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رسند.نوك</a:t>
            </a:r>
            <a:r>
              <a:rPr lang="fa-IR" dirty="0" smtClean="0"/>
              <a:t> پستان ها </a:t>
            </a:r>
            <a:r>
              <a:rPr lang="fa-IR" dirty="0" err="1" smtClean="0"/>
              <a:t>ممكن</a:t>
            </a:r>
            <a:r>
              <a:rPr lang="fa-IR" dirty="0" smtClean="0"/>
              <a:t> است تحت فشار و صاف شده و پستان گرفتن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مشكل</a:t>
            </a:r>
            <a:r>
              <a:rPr lang="fa-IR" dirty="0" smtClean="0"/>
              <a:t> گردد. </a:t>
            </a:r>
            <a:r>
              <a:rPr lang="fa-IR" dirty="0" err="1" smtClean="0"/>
              <a:t>اين</a:t>
            </a:r>
            <a:r>
              <a:rPr lang="fa-IR" dirty="0" smtClean="0"/>
              <a:t> حالت </a:t>
            </a:r>
            <a:r>
              <a:rPr lang="fa-IR" dirty="0" err="1" smtClean="0"/>
              <a:t>مي</a:t>
            </a:r>
            <a:r>
              <a:rPr lang="fa-IR" dirty="0" smtClean="0"/>
              <a:t> تواند موجب زخم </a:t>
            </a:r>
            <a:r>
              <a:rPr lang="fa-IR" dirty="0" err="1" smtClean="0"/>
              <a:t>نوك</a:t>
            </a:r>
            <a:r>
              <a:rPr lang="fa-IR" dirty="0" smtClean="0"/>
              <a:t> پستان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سیکل معیوب</a:t>
            </a:r>
          </a:p>
          <a:p>
            <a:r>
              <a:rPr lang="fa-IR" b="1" dirty="0" smtClean="0"/>
              <a:t>احتقان&gt; </a:t>
            </a:r>
            <a:r>
              <a:rPr lang="fa-IR" b="1" dirty="0" err="1" smtClean="0"/>
              <a:t>ادم</a:t>
            </a:r>
            <a:r>
              <a:rPr lang="fa-IR" b="1" dirty="0" smtClean="0"/>
              <a:t> &gt; کاهش جریان&gt;احتقان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r>
              <a:rPr lang="fa-IR" dirty="0" err="1" smtClean="0"/>
              <a:t>پري</a:t>
            </a:r>
            <a:r>
              <a:rPr lang="fa-IR" dirty="0" smtClean="0"/>
              <a:t> </a:t>
            </a:r>
            <a:r>
              <a:rPr lang="fa-IR" dirty="0" err="1" smtClean="0"/>
              <a:t>طبيعي</a:t>
            </a:r>
            <a:r>
              <a:rPr lang="fa-IR" dirty="0" smtClean="0"/>
              <a:t> پستان: </a:t>
            </a:r>
            <a:r>
              <a:rPr lang="fa-IR" dirty="0" err="1" smtClean="0"/>
              <a:t>وقتي</a:t>
            </a:r>
            <a:r>
              <a:rPr lang="fa-IR" dirty="0" smtClean="0"/>
              <a:t> پستان به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آيد</a:t>
            </a:r>
            <a:r>
              <a:rPr lang="fa-IR" dirty="0" smtClean="0"/>
              <a:t>، به موازات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شيربيشتر</a:t>
            </a:r>
            <a:r>
              <a:rPr lang="fa-IR" dirty="0" smtClean="0"/>
              <a:t>، خون </a:t>
            </a:r>
            <a:r>
              <a:rPr lang="fa-IR" dirty="0" err="1" smtClean="0"/>
              <a:t>بيشتري</a:t>
            </a:r>
            <a:r>
              <a:rPr lang="fa-IR" dirty="0" smtClean="0"/>
              <a:t> </a:t>
            </a:r>
            <a:r>
              <a:rPr lang="fa-IR" dirty="0" err="1" smtClean="0"/>
              <a:t>نيز</a:t>
            </a:r>
            <a:r>
              <a:rPr lang="fa-IR" dirty="0" smtClean="0"/>
              <a:t> در پستان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يابد</a:t>
            </a:r>
            <a:r>
              <a:rPr lang="fa-IR" dirty="0" smtClean="0"/>
              <a:t>. </a:t>
            </a:r>
            <a:r>
              <a:rPr lang="fa-IR" dirty="0" err="1" smtClean="0"/>
              <a:t>ممكن</a:t>
            </a:r>
            <a:r>
              <a:rPr lang="fa-IR" dirty="0" smtClean="0"/>
              <a:t> است پستان ها گرم ، پر و </a:t>
            </a:r>
            <a:r>
              <a:rPr lang="fa-IR" dirty="0" err="1" smtClean="0"/>
              <a:t>سنگين</a:t>
            </a:r>
            <a:r>
              <a:rPr lang="fa-IR" dirty="0" smtClean="0"/>
              <a:t> احساس </a:t>
            </a:r>
            <a:r>
              <a:rPr lang="fa-IR" dirty="0" err="1" smtClean="0"/>
              <a:t>شوند.اين</a:t>
            </a:r>
            <a:r>
              <a:rPr lang="fa-IR" dirty="0" smtClean="0"/>
              <a:t> حالت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است.براي</a:t>
            </a:r>
            <a:r>
              <a:rPr lang="fa-IR" dirty="0" smtClean="0"/>
              <a:t> رفع </a:t>
            </a:r>
            <a:r>
              <a:rPr lang="fa-IR" dirty="0" err="1" smtClean="0"/>
              <a:t>پري</a:t>
            </a:r>
            <a:r>
              <a:rPr lang="fa-IR" dirty="0" smtClean="0"/>
              <a:t> پستان </a:t>
            </a:r>
            <a:r>
              <a:rPr lang="fa-IR" dirty="0" err="1" smtClean="0"/>
              <a:t>بايد</a:t>
            </a:r>
            <a:r>
              <a:rPr lang="fa-IR" dirty="0" smtClean="0"/>
              <a:t> </a:t>
            </a:r>
            <a:r>
              <a:rPr lang="fa-IR" dirty="0" err="1" smtClean="0"/>
              <a:t>كودك</a:t>
            </a:r>
            <a:r>
              <a:rPr lang="fa-IR" dirty="0" smtClean="0"/>
              <a:t> </a:t>
            </a:r>
            <a:r>
              <a:rPr lang="fa-IR" dirty="0" err="1" smtClean="0"/>
              <a:t>مكرر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 شود و </a:t>
            </a:r>
            <a:r>
              <a:rPr lang="fa-IR" dirty="0" err="1" smtClean="0"/>
              <a:t>مابين</a:t>
            </a:r>
            <a:r>
              <a:rPr lang="fa-IR" dirty="0" smtClean="0"/>
              <a:t> وعده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تغذيه</a:t>
            </a:r>
            <a:r>
              <a:rPr lang="fa-IR" dirty="0" smtClean="0"/>
              <a:t>، پستان </a:t>
            </a:r>
            <a:r>
              <a:rPr lang="fa-IR" dirty="0" err="1" smtClean="0"/>
              <a:t>راكمپرس</a:t>
            </a:r>
            <a:r>
              <a:rPr lang="fa-IR" dirty="0" smtClean="0"/>
              <a:t> سرد </a:t>
            </a:r>
            <a:r>
              <a:rPr lang="fa-IR" dirty="0" err="1" smtClean="0"/>
              <a:t>نمايند.ظرف</a:t>
            </a:r>
            <a:r>
              <a:rPr lang="fa-IR" dirty="0" smtClean="0"/>
              <a:t> چند روز پستان ها متناسب با </a:t>
            </a:r>
            <a:r>
              <a:rPr lang="fa-IR" dirty="0" err="1" smtClean="0"/>
              <a:t>نياز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خواهندكرد</a:t>
            </a:r>
            <a:r>
              <a:rPr lang="fa-IR" dirty="0" smtClean="0"/>
              <a:t>.</a:t>
            </a:r>
          </a:p>
          <a:p>
            <a:endParaRPr lang="fa-IR" dirty="0" smtClean="0"/>
          </a:p>
          <a:p>
            <a:r>
              <a:rPr lang="fa-IR" dirty="0" smtClean="0"/>
              <a:t>- </a:t>
            </a:r>
            <a:r>
              <a:rPr lang="fa-IR" dirty="0" err="1" smtClean="0"/>
              <a:t>اسلايد</a:t>
            </a:r>
            <a:r>
              <a:rPr lang="fa-IR" dirty="0" smtClean="0"/>
              <a:t> 3/12-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احتقان</a:t>
            </a:r>
            <a:r>
              <a:rPr lang="fa-IR" dirty="0" smtClean="0"/>
              <a:t> را نشان </a:t>
            </a:r>
            <a:r>
              <a:rPr lang="fa-IR" dirty="0" err="1" smtClean="0"/>
              <a:t>دهيد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</a:t>
            </a:r>
            <a:r>
              <a:rPr lang="fa-IR" dirty="0" err="1" smtClean="0"/>
              <a:t>احتقان</a:t>
            </a:r>
            <a:r>
              <a:rPr lang="fa-IR" dirty="0" smtClean="0"/>
              <a:t>: چنانچه پستان از </a:t>
            </a:r>
            <a:r>
              <a:rPr lang="fa-IR" dirty="0" err="1" smtClean="0"/>
              <a:t>شير</a:t>
            </a:r>
            <a:r>
              <a:rPr lang="fa-IR" dirty="0" smtClean="0"/>
              <a:t> </a:t>
            </a:r>
            <a:r>
              <a:rPr lang="fa-IR" dirty="0" err="1" smtClean="0"/>
              <a:t>تخليه</a:t>
            </a:r>
            <a:r>
              <a:rPr lang="fa-IR" dirty="0" smtClean="0"/>
              <a:t> </a:t>
            </a:r>
            <a:r>
              <a:rPr lang="fa-IR" dirty="0" err="1" smtClean="0"/>
              <a:t>نشود،شير،خون</a:t>
            </a:r>
            <a:r>
              <a:rPr lang="fa-IR" dirty="0" smtClean="0"/>
              <a:t> </a:t>
            </a:r>
            <a:r>
              <a:rPr lang="fa-IR" dirty="0" err="1" smtClean="0"/>
              <a:t>ولنف</a:t>
            </a:r>
            <a:r>
              <a:rPr lang="fa-IR" dirty="0" smtClean="0"/>
              <a:t> موجب تورم پستان شده و </a:t>
            </a:r>
            <a:r>
              <a:rPr lang="fa-IR" dirty="0" err="1" smtClean="0"/>
              <a:t>جريان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 را متوقف خواهد </a:t>
            </a:r>
            <a:r>
              <a:rPr lang="fa-IR" dirty="0" err="1" smtClean="0"/>
              <a:t>كرد</a:t>
            </a:r>
            <a:r>
              <a:rPr lang="fa-IR" dirty="0" smtClean="0"/>
              <a:t>. </a:t>
            </a:r>
            <a:r>
              <a:rPr lang="fa-IR" dirty="0" err="1" smtClean="0"/>
              <a:t>اين</a:t>
            </a:r>
            <a:r>
              <a:rPr lang="fa-IR" dirty="0" smtClean="0"/>
              <a:t> حالت موجب تورم شده و پستان ها </a:t>
            </a:r>
            <a:r>
              <a:rPr lang="fa-IR" dirty="0" err="1" smtClean="0"/>
              <a:t>داغ،سفت</a:t>
            </a:r>
            <a:r>
              <a:rPr lang="fa-IR" dirty="0" smtClean="0"/>
              <a:t> و سخت و </a:t>
            </a:r>
            <a:r>
              <a:rPr lang="fa-IR" dirty="0" err="1" smtClean="0"/>
              <a:t>دردناك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شوند. پستان ها سفت ،تحت فشار و براق به نظر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رسند.نوك</a:t>
            </a:r>
            <a:r>
              <a:rPr lang="fa-IR" dirty="0" smtClean="0"/>
              <a:t> پستان ها </a:t>
            </a:r>
            <a:r>
              <a:rPr lang="fa-IR" dirty="0" err="1" smtClean="0"/>
              <a:t>ممكن</a:t>
            </a:r>
            <a:r>
              <a:rPr lang="fa-IR" dirty="0" smtClean="0"/>
              <a:t> است تحت فشار و صاف شده و پستان گرفتن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مشكل</a:t>
            </a:r>
            <a:r>
              <a:rPr lang="fa-IR" dirty="0" smtClean="0"/>
              <a:t> گردد. </a:t>
            </a:r>
            <a:r>
              <a:rPr lang="fa-IR" dirty="0" err="1" smtClean="0"/>
              <a:t>اين</a:t>
            </a:r>
            <a:r>
              <a:rPr lang="fa-IR" dirty="0" smtClean="0"/>
              <a:t> حالت </a:t>
            </a:r>
            <a:r>
              <a:rPr lang="fa-IR" dirty="0" err="1" smtClean="0"/>
              <a:t>مي</a:t>
            </a:r>
            <a:r>
              <a:rPr lang="fa-IR" dirty="0" smtClean="0"/>
              <a:t> تواند موجب زخم </a:t>
            </a:r>
            <a:r>
              <a:rPr lang="fa-IR" dirty="0" err="1" smtClean="0"/>
              <a:t>نوك</a:t>
            </a:r>
            <a:r>
              <a:rPr lang="fa-IR" dirty="0" smtClean="0"/>
              <a:t> پستان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. </a:t>
            </a:r>
            <a:r>
              <a:rPr lang="fa-IR" dirty="0" err="1" smtClean="0"/>
              <a:t>گرماي</a:t>
            </a:r>
            <a:r>
              <a:rPr lang="fa-IR" dirty="0" smtClean="0"/>
              <a:t> </a:t>
            </a:r>
            <a:r>
              <a:rPr lang="fa-IR" dirty="0" err="1" smtClean="0"/>
              <a:t>خشك</a:t>
            </a:r>
            <a:r>
              <a:rPr lang="fa-IR" dirty="0" smtClean="0"/>
              <a:t> مثل </a:t>
            </a:r>
            <a:r>
              <a:rPr lang="fa-IR" dirty="0" err="1" smtClean="0"/>
              <a:t>سشوار</a:t>
            </a:r>
            <a:r>
              <a:rPr lang="fa-IR" dirty="0" smtClean="0"/>
              <a:t> با درجه </a:t>
            </a:r>
            <a:r>
              <a:rPr lang="fa-IR" dirty="0" err="1" smtClean="0"/>
              <a:t>كم</a:t>
            </a:r>
            <a:r>
              <a:rPr lang="fa-IR" dirty="0" smtClean="0"/>
              <a:t> </a:t>
            </a:r>
            <a:r>
              <a:rPr lang="fa-IR" dirty="0" err="1" smtClean="0"/>
              <a:t>روزي</a:t>
            </a:r>
            <a:r>
              <a:rPr lang="fa-IR" dirty="0" smtClean="0"/>
              <a:t> 3 تا 5 بار هر بار 3 تا  5 </a:t>
            </a:r>
            <a:r>
              <a:rPr lang="fa-IR" dirty="0" err="1" smtClean="0"/>
              <a:t>دقيقه</a:t>
            </a:r>
            <a:r>
              <a:rPr lang="fa-IR" dirty="0" smtClean="0"/>
              <a:t> و با فاصله حداقل 7 تا 8  </a:t>
            </a:r>
            <a:r>
              <a:rPr lang="fa-IR" dirty="0" err="1" smtClean="0"/>
              <a:t>سانتي</a:t>
            </a:r>
            <a:r>
              <a:rPr lang="fa-IR" dirty="0" smtClean="0"/>
              <a:t> متر از محل شقاق، موثر و </a:t>
            </a:r>
            <a:r>
              <a:rPr lang="fa-IR" dirty="0" err="1" smtClean="0"/>
              <a:t>كمك</a:t>
            </a:r>
            <a:r>
              <a:rPr lang="fa-IR" dirty="0" smtClean="0"/>
              <a:t> </a:t>
            </a:r>
            <a:r>
              <a:rPr lang="fa-IR" dirty="0" err="1" smtClean="0"/>
              <a:t>كننده</a:t>
            </a:r>
            <a:r>
              <a:rPr lang="fa-IR" dirty="0" smtClean="0"/>
              <a:t>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10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Antibiotic therapy is indicated if</a:t>
            </a:r>
            <a:endParaRPr lang="fa-IR" sz="2000" b="1" dirty="0" smtClean="0"/>
          </a:p>
          <a:p>
            <a:r>
              <a:rPr lang="en-US" dirty="0" smtClean="0"/>
              <a:t>The mother has a fever for longer than 24 hours.</a:t>
            </a:r>
          </a:p>
          <a:p>
            <a:r>
              <a:rPr lang="en-US" dirty="0" smtClean="0"/>
              <a:t>The mother’s symptoms do not begin to subside after 24 hours of frequent and effective feeding and/or milk expression.</a:t>
            </a:r>
          </a:p>
          <a:p>
            <a:r>
              <a:rPr lang="en-US" dirty="0" smtClean="0"/>
              <a:t>The mother’s condition worsens.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1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40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8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3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5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04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18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80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7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17/ابت/22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57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fa-IR" dirty="0" err="1">
                <a:cs typeface="B Nazanin" panose="00000400000000000000" pitchFamily="2" charset="-78"/>
              </a:rPr>
              <a:t>پيشگيري</a:t>
            </a:r>
            <a:r>
              <a:rPr lang="fa-IR" dirty="0">
                <a:cs typeface="B Nazanin" panose="00000400000000000000" pitchFamily="2" charset="-78"/>
              </a:rPr>
              <a:t> و رفع </a:t>
            </a:r>
            <a:r>
              <a:rPr lang="fa-IR" dirty="0" err="1">
                <a:cs typeface="B Nazanin" panose="00000400000000000000" pitchFamily="2" charset="-78"/>
              </a:rPr>
              <a:t>مشكلات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پستاني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 شیردهی</a:t>
            </a: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fa-IR" dirty="0">
                <a:cs typeface="B Nazanin" panose="00000400000000000000" pitchFamily="2" charset="-78"/>
              </a:rPr>
              <a:t>احتقان، زخم و شقاق</a:t>
            </a:r>
            <a:r>
              <a:rPr lang="fa-IR" dirty="0" smtClean="0">
                <a:cs typeface="B Nazanin" panose="00000400000000000000" pitchFamily="2" charset="-78"/>
              </a:rPr>
              <a:t>.....)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دکتر </a:t>
            </a:r>
            <a:r>
              <a:rPr lang="fa-IR" dirty="0" err="1" smtClean="0">
                <a:cs typeface="B Nazanin" panose="00000400000000000000" pitchFamily="2" charset="-78"/>
              </a:rPr>
              <a:t>راوری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676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درآخر بارداری و اوایل شیردهی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با شدت بیشتر در 6-3 روز بعد زایمان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حساس بودن خیلی خفیف در شروع </a:t>
            </a:r>
            <a:r>
              <a:rPr lang="fa-IR" sz="3200" dirty="0" err="1" smtClean="0">
                <a:cs typeface="B Nazanin" panose="00000400000000000000" pitchFamily="2" charset="-78"/>
              </a:rPr>
              <a:t>تغذيه</a:t>
            </a:r>
            <a:r>
              <a:rPr lang="fa-IR" sz="3200" dirty="0" smtClean="0">
                <a:cs typeface="B Nazanin" panose="00000400000000000000" pitchFamily="2" charset="-78"/>
              </a:rPr>
              <a:t> ولی بهبودی در مدت 2-1 دقیقه    </a:t>
            </a:r>
            <a:endParaRPr lang="fa-IR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30031852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5032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7244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پستان </a:t>
            </a:r>
            <a:r>
              <a:rPr lang="fa-IR" sz="2800" dirty="0">
                <a:cs typeface="B Nazanin" panose="00000400000000000000" pitchFamily="2" charset="-78"/>
              </a:rPr>
              <a:t>گرفتن </a:t>
            </a:r>
            <a:r>
              <a:rPr lang="fa-IR" sz="2800" dirty="0" smtClean="0">
                <a:cs typeface="B Nazanin" panose="00000400000000000000" pitchFamily="2" charset="-78"/>
              </a:rPr>
              <a:t>نادرست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بطری و </a:t>
            </a:r>
            <a:r>
              <a:rPr lang="fa-IR" sz="2800" dirty="0">
                <a:cs typeface="B Nazanin" panose="00000400000000000000" pitchFamily="2" charset="-78"/>
              </a:rPr>
              <a:t>پستانک، </a:t>
            </a:r>
            <a:r>
              <a:rPr lang="fa-IR" sz="2800" dirty="0" err="1">
                <a:cs typeface="B Nazanin" panose="00000400000000000000" pitchFamily="2" charset="-78"/>
              </a:rPr>
              <a:t>شستشوي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مكرر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با </a:t>
            </a:r>
            <a:r>
              <a:rPr lang="fa-IR" sz="2800" dirty="0" smtClean="0">
                <a:cs typeface="B Nazanin" panose="00000400000000000000" pitchFamily="2" charset="-78"/>
              </a:rPr>
              <a:t>صابون </a:t>
            </a:r>
            <a:r>
              <a:rPr lang="fa-IR" sz="2800" dirty="0" err="1">
                <a:cs typeface="B Nazanin" panose="00000400000000000000" pitchFamily="2" charset="-78"/>
              </a:rPr>
              <a:t>و</a:t>
            </a:r>
            <a:r>
              <a:rPr lang="fa-IR" sz="2800" dirty="0" err="1" smtClean="0">
                <a:cs typeface="B Nazanin" panose="00000400000000000000" pitchFamily="2" charset="-78"/>
              </a:rPr>
              <a:t>الكل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متعاقب </a:t>
            </a:r>
            <a:r>
              <a:rPr lang="fa-IR" sz="2800" dirty="0" err="1" smtClean="0">
                <a:cs typeface="B Nazanin" panose="00000400000000000000" pitchFamily="2" charset="-78"/>
              </a:rPr>
              <a:t>احتقان</a:t>
            </a:r>
            <a:r>
              <a:rPr lang="fa-IR" sz="2800" dirty="0" smtClean="0">
                <a:cs typeface="B Nazanin" panose="00000400000000000000" pitchFamily="2" charset="-78"/>
              </a:rPr>
              <a:t> پستان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كشيدن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از دهان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شيردوشي</a:t>
            </a:r>
            <a:r>
              <a:rPr lang="fa-IR" sz="2800" dirty="0" smtClean="0">
                <a:cs typeface="B Nazanin" panose="00000400000000000000" pitchFamily="2" charset="-78"/>
              </a:rPr>
              <a:t> با </a:t>
            </a:r>
            <a:r>
              <a:rPr lang="fa-IR" sz="2800" dirty="0">
                <a:cs typeface="B Nazanin" panose="00000400000000000000" pitchFamily="2" charset="-78"/>
              </a:rPr>
              <a:t>قدرت </a:t>
            </a:r>
            <a:r>
              <a:rPr lang="fa-IR" sz="2800" dirty="0" err="1">
                <a:cs typeface="B Nazanin" panose="00000400000000000000" pitchFamily="2" charset="-78"/>
              </a:rPr>
              <a:t>مكش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زياد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یا </a:t>
            </a:r>
            <a:r>
              <a:rPr lang="fa-IR" sz="2800" dirty="0" err="1" smtClean="0">
                <a:cs typeface="B Nazanin" panose="00000400000000000000" pitchFamily="2" charset="-78"/>
              </a:rPr>
              <a:t>تنوره</a:t>
            </a:r>
            <a:r>
              <a:rPr lang="fa-IR" sz="2800" dirty="0" smtClean="0">
                <a:cs typeface="B Nazanin" panose="00000400000000000000" pitchFamily="2" charset="-78"/>
              </a:rPr>
              <a:t> تنگ شیردوش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>
                <a:cs typeface="B Nazanin" panose="00000400000000000000" pitchFamily="2" charset="-78"/>
              </a:rPr>
              <a:t> محافظ نوک پستان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عفونت ،</a:t>
            </a:r>
            <a:r>
              <a:rPr lang="fa-IR" sz="2800" dirty="0" err="1" smtClean="0">
                <a:cs typeface="B Nazanin" panose="00000400000000000000" pitchFamily="2" charset="-78"/>
              </a:rPr>
              <a:t>كانديدا</a:t>
            </a:r>
            <a:r>
              <a:rPr lang="fa-IR" sz="2800" dirty="0" smtClean="0">
                <a:cs typeface="B Nazanin" panose="00000400000000000000" pitchFamily="2" charset="-78"/>
              </a:rPr>
              <a:t> (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3&amp;return=true"/>
              </a:rPr>
              <a:t>دهان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3&amp;return=true"/>
              </a:rPr>
              <a:t>شيرخوار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  <a:r>
              <a:rPr lang="fa-IR" sz="2800" dirty="0">
                <a:cs typeface="B Nazanin" panose="00000400000000000000" pitchFamily="2" charset="-78"/>
              </a:rPr>
              <a:t>	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  <a:hlinkClick r:id="" action="ppaction://customshow?id=12&amp;return=true"/>
              </a:rPr>
              <a:t>بند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2&amp;return=true"/>
              </a:rPr>
              <a:t>زير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2&amp;return=true"/>
              </a:rPr>
              <a:t> زبان</a:t>
            </a:r>
            <a:r>
              <a:rPr lang="fa-IR" sz="2800" dirty="0">
                <a:cs typeface="B Nazanin" panose="00000400000000000000" pitchFamily="2" charset="-78"/>
                <a:hlinkClick r:id="" action="ppaction://customshow?id=12&amp;return=true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نوک پستان بزرگ </a:t>
            </a:r>
            <a:r>
              <a:rPr lang="fa-IR" sz="2800" dirty="0" err="1" smtClean="0">
                <a:cs typeface="B Nazanin" panose="00000400000000000000" pitchFamily="2" charset="-78"/>
              </a:rPr>
              <a:t>وطویل</a:t>
            </a:r>
            <a:r>
              <a:rPr lang="fa-IR" sz="2800" dirty="0" smtClean="0">
                <a:cs typeface="B Nazanin" panose="00000400000000000000" pitchFamily="2" charset="-78"/>
              </a:rPr>
              <a:t>، نوک صاف..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وازواسپاسم</a:t>
            </a:r>
            <a:r>
              <a:rPr lang="fa-IR" sz="2800" dirty="0" smtClean="0">
                <a:cs typeface="B Nazanin" panose="00000400000000000000" pitchFamily="2" charset="-78"/>
              </a:rPr>
              <a:t> نوک پستان </a:t>
            </a:r>
          </a:p>
          <a:p>
            <a:pPr lvl="1"/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749691587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000257880"/>
              </p:ext>
            </p:extLst>
          </p:nvPr>
        </p:nvGraphicFramePr>
        <p:xfrm>
          <a:off x="76200" y="5715000"/>
          <a:ext cx="883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546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2999"/>
            <a:ext cx="6714317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168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304081" cy="56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744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3-اقدامات </a:t>
            </a:r>
            <a:r>
              <a:rPr lang="fa-IR" sz="3600" b="1" dirty="0">
                <a:cs typeface="B Nazanin" panose="00000400000000000000" pitchFamily="2" charset="-78"/>
              </a:rPr>
              <a:t>لازم جهت بهبود زخم نوک سینه چیست؟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380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05400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ادامه شیردهی، تغییر و یا اصلاح وضعیت شیردهی و آموزش صحیح گرفتن پستان مهمترین اقدام است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یافتن علت و درمان مناسب آن</a:t>
            </a:r>
          </a:p>
          <a:p>
            <a:r>
              <a:rPr lang="fa-IR" sz="2800" dirty="0">
                <a:cs typeface="B Nazanin" panose="00000400000000000000" pitchFamily="2" charset="-78"/>
              </a:rPr>
              <a:t>ماساژ </a:t>
            </a:r>
            <a:r>
              <a:rPr lang="fa-IR" sz="2800" dirty="0" err="1" smtClean="0">
                <a:cs typeface="B Nazanin" panose="00000400000000000000" pitchFamily="2" charset="-78"/>
              </a:rPr>
              <a:t>وکمپرس</a:t>
            </a:r>
            <a:r>
              <a:rPr lang="fa-IR" sz="2800" dirty="0" smtClean="0">
                <a:cs typeface="B Nazanin" panose="00000400000000000000" pitchFamily="2" charset="-78"/>
              </a:rPr>
              <a:t> گرم پستان قبل </a:t>
            </a:r>
            <a:r>
              <a:rPr lang="fa-IR" sz="2800" dirty="0" err="1" smtClean="0">
                <a:cs typeface="B Nazanin" panose="00000400000000000000" pitchFamily="2" charset="-78"/>
              </a:rPr>
              <a:t>شيردهي</a:t>
            </a:r>
            <a:r>
              <a:rPr lang="fa-IR" sz="2800" dirty="0" smtClean="0">
                <a:cs typeface="B Nazanin" panose="00000400000000000000" pitchFamily="2" charset="-78"/>
              </a:rPr>
              <a:t> جهت </a:t>
            </a:r>
            <a:r>
              <a:rPr lang="fa-IR" sz="2800" dirty="0" err="1" smtClean="0">
                <a:cs typeface="B Nazanin" panose="00000400000000000000" pitchFamily="2" charset="-78"/>
              </a:rPr>
              <a:t>كمك</a:t>
            </a:r>
            <a:r>
              <a:rPr lang="fa-IR" sz="2800" dirty="0" smtClean="0">
                <a:cs typeface="B Nazanin" panose="00000400000000000000" pitchFamily="2" charset="-78"/>
              </a:rPr>
              <a:t> به </a:t>
            </a:r>
            <a:r>
              <a:rPr lang="fa-IR" sz="2800" dirty="0" err="1">
                <a:cs typeface="B Nazanin" panose="00000400000000000000" pitchFamily="2" charset="-78"/>
              </a:rPr>
              <a:t>جاري</a:t>
            </a:r>
            <a:r>
              <a:rPr lang="fa-IR" sz="2800" dirty="0">
                <a:cs typeface="B Nazanin" panose="00000400000000000000" pitchFamily="2" charset="-78"/>
              </a:rPr>
              <a:t> شدن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شیردهی ابتدا </a:t>
            </a:r>
            <a:r>
              <a:rPr lang="fa-IR" sz="2800" dirty="0" err="1" smtClean="0">
                <a:cs typeface="B Nazanin" panose="00000400000000000000" pitchFamily="2" charset="-78"/>
              </a:rPr>
              <a:t>از</a:t>
            </a:r>
            <a:r>
              <a:rPr lang="fa-IR" sz="2800" dirty="0" err="1">
                <a:cs typeface="B Nazanin" panose="00000400000000000000" pitchFamily="2" charset="-78"/>
              </a:rPr>
              <a:t>طرف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سالم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كم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ضايعه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تر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</a:t>
            </a:r>
            <a:r>
              <a:rPr lang="fa-IR" sz="2800" dirty="0">
                <a:cs typeface="B Nazanin" panose="00000400000000000000" pitchFamily="2" charset="-78"/>
              </a:rPr>
              <a:t>شیر </a:t>
            </a:r>
            <a:r>
              <a:rPr lang="fa-IR" sz="2800" dirty="0" smtClean="0">
                <a:cs typeface="B Nazanin" panose="00000400000000000000" pitchFamily="2" charset="-78"/>
              </a:rPr>
              <a:t>مادر و </a:t>
            </a:r>
            <a:r>
              <a:rPr lang="fa-IR" sz="2800" dirty="0">
                <a:cs typeface="B Nazanin" panose="00000400000000000000" pitchFamily="2" charset="-78"/>
              </a:rPr>
              <a:t>یا </a:t>
            </a:r>
            <a:r>
              <a:rPr lang="fa-IR" sz="2800" dirty="0" smtClean="0">
                <a:cs typeface="B Nazanin" panose="00000400000000000000" pitchFamily="2" charset="-78"/>
              </a:rPr>
              <a:t>کرم </a:t>
            </a:r>
            <a:r>
              <a:rPr lang="fa-IR" sz="2800" dirty="0" err="1">
                <a:cs typeface="B Nazanin" panose="00000400000000000000" pitchFamily="2" charset="-78"/>
              </a:rPr>
              <a:t>لانولين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en-US" sz="2800" dirty="0">
                <a:cs typeface="B Nazanin" panose="00000400000000000000" pitchFamily="2" charset="-78"/>
              </a:rPr>
              <a:t>purloin </a:t>
            </a:r>
            <a:r>
              <a:rPr lang="fa-IR" sz="2800" dirty="0">
                <a:cs typeface="B Nazanin" panose="00000400000000000000" pitchFamily="2" charset="-78"/>
              </a:rPr>
              <a:t>خالص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صورت خشکی و یا سوزش </a:t>
            </a:r>
            <a:r>
              <a:rPr lang="fa-IR" sz="2800" dirty="0" err="1" smtClean="0">
                <a:cs typeface="B Nazanin" panose="00000400000000000000" pitchFamily="2" charset="-78"/>
              </a:rPr>
              <a:t>نوك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پس </a:t>
            </a:r>
            <a:r>
              <a:rPr lang="fa-IR" sz="2800" dirty="0">
                <a:cs typeface="B Nazanin" panose="00000400000000000000" pitchFamily="2" charset="-78"/>
              </a:rPr>
              <a:t>از شیردهی </a:t>
            </a:r>
            <a:r>
              <a:rPr lang="fa-IR" sz="2800" dirty="0" smtClean="0">
                <a:cs typeface="B Nazanin" panose="00000400000000000000" pitchFamily="2" charset="-78"/>
              </a:rPr>
              <a:t>( </a:t>
            </a:r>
            <a:r>
              <a:rPr lang="fa-IR" sz="2800" dirty="0">
                <a:cs typeface="B Nazanin" panose="00000400000000000000" pitchFamily="2" charset="-78"/>
              </a:rPr>
              <a:t>نرم و </a:t>
            </a:r>
            <a:r>
              <a:rPr lang="fa-IR" sz="2800" dirty="0" smtClean="0">
                <a:cs typeface="B Nazanin" panose="00000400000000000000" pitchFamily="2" charset="-78"/>
              </a:rPr>
              <a:t>چرب)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معرض هوا و </a:t>
            </a:r>
            <a:r>
              <a:rPr lang="fa-IR" sz="2800" dirty="0" smtClean="0">
                <a:cs typeface="B Nazanin" panose="00000400000000000000" pitchFamily="2" charset="-78"/>
              </a:rPr>
              <a:t>نور قرار </a:t>
            </a:r>
            <a:r>
              <a:rPr lang="fa-IR" sz="2800" dirty="0">
                <a:cs typeface="B Nazanin" panose="00000400000000000000" pitchFamily="2" charset="-78"/>
              </a:rPr>
              <a:t>دادن </a:t>
            </a:r>
            <a:r>
              <a:rPr lang="fa-IR" sz="2800" dirty="0" smtClean="0">
                <a:cs typeface="B Nazanin" panose="00000400000000000000" pitchFamily="2" charset="-78"/>
              </a:rPr>
              <a:t>و استفاده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 smtClean="0">
                <a:cs typeface="B Nazanin" panose="00000400000000000000" pitchFamily="2" charset="-78"/>
              </a:rPr>
              <a:t>سشوار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شیردهی به </a:t>
            </a:r>
            <a:r>
              <a:rPr lang="fa-IR" sz="2800" dirty="0">
                <a:cs typeface="B Nazanin" panose="00000400000000000000" pitchFamily="2" charset="-78"/>
              </a:rPr>
              <a:t>دفعات و در حالات مختلف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4&amp;return=true"/>
              </a:rPr>
              <a:t>محافظ پستان </a:t>
            </a:r>
            <a:r>
              <a:rPr lang="fa-IR" sz="2800" dirty="0">
                <a:cs typeface="B Nazanin" panose="00000400000000000000" pitchFamily="2" charset="-78"/>
              </a:rPr>
              <a:t>و نه محافظ نوک پستان </a:t>
            </a:r>
            <a:r>
              <a:rPr lang="fa-IR" sz="2800" dirty="0" smtClean="0">
                <a:cs typeface="B Nazanin" panose="00000400000000000000" pitchFamily="2" charset="-78"/>
              </a:rPr>
              <a:t>در فواصل </a:t>
            </a:r>
            <a:r>
              <a:rPr lang="fa-IR" sz="2800" dirty="0">
                <a:cs typeface="B Nazanin" panose="00000400000000000000" pitchFamily="2" charset="-78"/>
              </a:rPr>
              <a:t>شیردهی به منظور کاهش تماس نوک پستان با </a:t>
            </a:r>
            <a:r>
              <a:rPr lang="fa-IR" sz="2800" dirty="0" smtClean="0">
                <a:cs typeface="B Nazanin" panose="00000400000000000000" pitchFamily="2" charset="-78"/>
              </a:rPr>
              <a:t>لباس</a:t>
            </a: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886508933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431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1237"/>
            <a:ext cx="8175625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461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b="1" dirty="0" smtClean="0">
                <a:cs typeface="B Nazanin" panose="00000400000000000000" pitchFamily="2" charset="-78"/>
              </a:rPr>
              <a:t>4- با </a:t>
            </a:r>
            <a:r>
              <a:rPr lang="fa-IR" sz="3600" b="1" dirty="0">
                <a:cs typeface="B Nazanin" panose="00000400000000000000" pitchFamily="2" charset="-78"/>
              </a:rPr>
              <a:t>نوک پستان صاف و فرورفته چه </a:t>
            </a:r>
            <a:r>
              <a:rPr lang="fa-IR" sz="3600" b="1" dirty="0" err="1">
                <a:cs typeface="B Nazanin" panose="00000400000000000000" pitchFamily="2" charset="-78"/>
              </a:rPr>
              <a:t>بايد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cs typeface="B Nazanin" panose="00000400000000000000" pitchFamily="2" charset="-78"/>
              </a:rPr>
              <a:t>كرد</a:t>
            </a:r>
            <a:r>
              <a:rPr lang="fa-IR" sz="3600" b="1" dirty="0">
                <a:cs typeface="B Nazanin" panose="00000400000000000000" pitchFamily="2" charset="-78"/>
              </a:rPr>
              <a:t>؟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292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452596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معمولا اقدام </a:t>
            </a:r>
            <a:r>
              <a:rPr lang="fa-IR" sz="2800" dirty="0" err="1">
                <a:cs typeface="B Nazanin" panose="00000400000000000000" pitchFamily="2" charset="-78"/>
              </a:rPr>
              <a:t>خاصي</a:t>
            </a:r>
            <a:r>
              <a:rPr lang="fa-IR" sz="2800" dirty="0">
                <a:cs typeface="B Nazanin" panose="00000400000000000000" pitchFamily="2" charset="-78"/>
              </a:rPr>
              <a:t> لازم </a:t>
            </a:r>
            <a:r>
              <a:rPr lang="fa-IR" sz="2800" dirty="0" err="1" smtClean="0">
                <a:cs typeface="B Nazanin" panose="00000400000000000000" pitchFamily="2" charset="-78"/>
              </a:rPr>
              <a:t>نيست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تلاش </a:t>
            </a:r>
            <a:r>
              <a:rPr lang="fa-IR" sz="2800" dirty="0" err="1" smtClean="0">
                <a:cs typeface="B Nazanin" panose="00000400000000000000" pitchFamily="2" charset="-78"/>
              </a:rPr>
              <a:t>درگرفتن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صحيح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پستان توسط </a:t>
            </a:r>
            <a:r>
              <a:rPr lang="fa-IR" sz="2800" dirty="0" err="1" smtClean="0">
                <a:cs typeface="B Nazanin" panose="00000400000000000000" pitchFamily="2" charset="-78"/>
              </a:rPr>
              <a:t>شيرخوار</a:t>
            </a:r>
            <a:r>
              <a:rPr lang="fa-IR" sz="2800" dirty="0" smtClean="0">
                <a:cs typeface="B Nazanin" panose="00000400000000000000" pitchFamily="2" charset="-78"/>
              </a:rPr>
              <a:t> قبل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احتقان و زخم نوک پستان</a:t>
            </a:r>
          </a:p>
          <a:p>
            <a:r>
              <a:rPr lang="fa-IR" sz="2800" dirty="0" err="1">
                <a:cs typeface="B Nazanin" panose="00000400000000000000" pitchFamily="2" charset="-78"/>
              </a:rPr>
              <a:t>دوشيدن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مستقيم</a:t>
            </a:r>
            <a:r>
              <a:rPr lang="fa-IR" sz="2800" dirty="0">
                <a:cs typeface="B Nazanin" panose="00000400000000000000" pitchFamily="2" charset="-78"/>
              </a:rPr>
              <a:t> شیر به داخل دهان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دوشيدن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به منظور </a:t>
            </a:r>
            <a:r>
              <a:rPr lang="fa-IR" sz="2800" dirty="0">
                <a:cs typeface="B Nazanin" panose="00000400000000000000" pitchFamily="2" charset="-78"/>
              </a:rPr>
              <a:t>نرم شدن </a:t>
            </a:r>
            <a:r>
              <a:rPr lang="fa-IR" sz="2800" dirty="0" smtClean="0">
                <a:cs typeface="B Nazanin" panose="00000400000000000000" pitchFamily="2" charset="-78"/>
              </a:rPr>
              <a:t>هاله و دادن شیر دوشیده با فنجان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b="1" dirty="0" smtClean="0">
                <a:cs typeface="B Nazanin" panose="00000400000000000000" pitchFamily="2" charset="-78"/>
              </a:rPr>
              <a:t>پمپ شیردوش </a:t>
            </a:r>
            <a:r>
              <a:rPr lang="fa-IR" sz="2800" dirty="0" smtClean="0">
                <a:cs typeface="B Nazanin" panose="00000400000000000000" pitchFamily="2" charset="-78"/>
              </a:rPr>
              <a:t>یا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16&amp;return=true"/>
              </a:rPr>
              <a:t>سرنگ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6&amp;return=true"/>
              </a:rPr>
              <a:t>20 </a:t>
            </a:r>
            <a:r>
              <a:rPr lang="fa-IR" sz="2800" dirty="0" smtClean="0">
                <a:cs typeface="B Nazanin" panose="00000400000000000000" pitchFamily="2" charset="-78"/>
              </a:rPr>
              <a:t>توسط </a:t>
            </a:r>
            <a:r>
              <a:rPr lang="fa-IR" sz="2800" dirty="0">
                <a:cs typeface="B Nazanin" panose="00000400000000000000" pitchFamily="2" charset="-78"/>
              </a:rPr>
              <a:t>خود </a:t>
            </a:r>
            <a:r>
              <a:rPr lang="fa-IR" sz="2800" dirty="0" smtClean="0">
                <a:cs typeface="B Nazanin" panose="00000400000000000000" pitchFamily="2" charset="-78"/>
              </a:rPr>
              <a:t>مادر برای کمی </a:t>
            </a:r>
            <a:r>
              <a:rPr lang="fa-IR" sz="2800" dirty="0">
                <a:cs typeface="B Nazanin" panose="00000400000000000000" pitchFamily="2" charset="-78"/>
              </a:rPr>
              <a:t>برجسته نمودن نوک </a:t>
            </a:r>
            <a:r>
              <a:rPr lang="fa-IR" sz="2800" dirty="0" smtClean="0">
                <a:cs typeface="B Nazanin" panose="00000400000000000000" pitchFamily="2" charset="-78"/>
              </a:rPr>
              <a:t>قبل </a:t>
            </a:r>
            <a:r>
              <a:rPr lang="fa-IR" sz="2800" dirty="0">
                <a:cs typeface="B Nazanin" panose="00000400000000000000" pitchFamily="2" charset="-78"/>
              </a:rPr>
              <a:t>از گرفتن </a:t>
            </a:r>
            <a:r>
              <a:rPr lang="fa-IR" sz="2800" dirty="0" smtClean="0">
                <a:cs typeface="B Nazanin" panose="00000400000000000000" pitchFamily="2" charset="-78"/>
              </a:rPr>
              <a:t>پستان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dirty="0">
                <a:cs typeface="B Nazanin" panose="00000400000000000000" pitchFamily="2" charset="-78"/>
              </a:rPr>
              <a:t>محافظ پستان </a:t>
            </a:r>
            <a:r>
              <a:rPr lang="fa-IR" sz="2800" dirty="0" err="1">
                <a:cs typeface="B Nazanin" panose="00000400000000000000" pitchFamily="2" charset="-78"/>
              </a:rPr>
              <a:t>درفواصل</a:t>
            </a:r>
            <a:r>
              <a:rPr lang="fa-IR" sz="2800" dirty="0">
                <a:cs typeface="B Nazanin" panose="00000400000000000000" pitchFamily="2" charset="-78"/>
              </a:rPr>
              <a:t> شیردهی به منظور برجسته نمودن بیشر نوک </a:t>
            </a:r>
            <a:r>
              <a:rPr lang="fa-IR" sz="2800" dirty="0" smtClean="0">
                <a:cs typeface="B Nazanin" panose="00000400000000000000" pitchFamily="2" charset="-78"/>
              </a:rPr>
              <a:t>پستان (کمک کننده)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 استفاده </a:t>
            </a:r>
            <a:r>
              <a:rPr lang="fa-IR" sz="2800" dirty="0" smtClean="0">
                <a:cs typeface="B Nazanin" panose="00000400000000000000" pitchFamily="2" charset="-78"/>
              </a:rPr>
              <a:t>کوتاه </a:t>
            </a:r>
            <a:r>
              <a:rPr lang="fa-IR" sz="2800" dirty="0">
                <a:cs typeface="B Nazanin" panose="00000400000000000000" pitchFamily="2" charset="-78"/>
              </a:rPr>
              <a:t>مدت </a:t>
            </a:r>
            <a:r>
              <a:rPr lang="fa-IR" sz="2800" dirty="0" smtClean="0">
                <a:cs typeface="B Nazanin" panose="00000400000000000000" pitchFamily="2" charset="-78"/>
              </a:rPr>
              <a:t>و صحیح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1&amp;return=true"/>
              </a:rPr>
              <a:t>محافظ نوک پستان </a:t>
            </a:r>
            <a:r>
              <a:rPr lang="fa-IR" sz="2800" dirty="0">
                <a:cs typeface="B Nazanin" panose="00000400000000000000" pitchFamily="2" charset="-78"/>
              </a:rPr>
              <a:t>با کمک مشاور شیردهی </a:t>
            </a:r>
            <a:r>
              <a:rPr lang="fa-IR" sz="2800" b="1" u="sng" dirty="0" smtClean="0">
                <a:cs typeface="B Nazanin" panose="00000400000000000000" pitchFamily="2" charset="-78"/>
              </a:rPr>
              <a:t>در </a:t>
            </a:r>
            <a:r>
              <a:rPr lang="fa-IR" sz="2800" b="1" u="sng" dirty="0">
                <a:cs typeface="B Nazanin" panose="00000400000000000000" pitchFamily="2" charset="-78"/>
              </a:rPr>
              <a:t>صورت عدم </a:t>
            </a:r>
            <a:r>
              <a:rPr lang="fa-IR" sz="2800" b="1" u="sng" dirty="0" smtClean="0">
                <a:cs typeface="B Nazanin" panose="00000400000000000000" pitchFamily="2" charset="-78"/>
              </a:rPr>
              <a:t>موفقیت</a:t>
            </a:r>
            <a:endParaRPr lang="fa-IR" sz="2800" b="1" u="sng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340182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030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C:\Users\Mahmoud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61" y="2057400"/>
            <a:ext cx="8733839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5152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شیردادن صحیح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 پستان صدمه 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نمی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زند</a:t>
            </a:r>
          </a:p>
          <a:p>
            <a:pPr>
              <a:lnSpc>
                <a:spcPct val="150000"/>
              </a:lnSpc>
            </a:pPr>
            <a:r>
              <a:rPr lang="fa-IR" sz="3600" dirty="0">
                <a:cs typeface="B Nazanin" panose="00000400000000000000" pitchFamily="2" charset="-78"/>
              </a:rPr>
              <a:t>مهمترین عامل در پيشگيري از مشكلات پستان درشیردهی نحوه در آغوش گرفتن شيرخوار و گرفتن صحیح پستان است </a:t>
            </a:r>
            <a:endParaRPr lang="fa-IR" sz="36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مشکلات پستانی دلیل قطع شیردهی </a:t>
            </a:r>
            <a:r>
              <a:rPr lang="fa-IR" sz="36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نیست</a:t>
            </a:r>
            <a:endParaRPr lang="fa-IR" sz="4000" dirty="0">
              <a:cs typeface="B Nazanin" panose="000004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327363334"/>
              </p:ext>
            </p:extLst>
          </p:nvPr>
        </p:nvGraphicFramePr>
        <p:xfrm>
          <a:off x="457200" y="381000"/>
          <a:ext cx="8001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67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525962"/>
          </a:xfrm>
        </p:spPr>
        <p:txBody>
          <a:bodyPr/>
          <a:lstStyle/>
          <a:p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درمان قبل از زایمان کمک کننده </a:t>
            </a:r>
            <a:r>
              <a:rPr lang="fa-IR" sz="3200" dirty="0" err="1">
                <a:cs typeface="B Nazanin" panose="00000400000000000000" pitchFamily="2" charset="-78"/>
              </a:rPr>
              <a:t>نيست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r>
              <a:rPr lang="fa-IR" sz="3200" dirty="0" smtClean="0">
                <a:cs typeface="B Nazanin" panose="00000400000000000000" pitchFamily="2" charset="-78"/>
              </a:rPr>
              <a:t>ممکن </a:t>
            </a:r>
            <a:r>
              <a:rPr lang="fa-IR" sz="3200" dirty="0">
                <a:cs typeface="B Nazanin" panose="00000400000000000000" pitchFamily="2" charset="-78"/>
              </a:rPr>
              <a:t>است کاذب </a:t>
            </a:r>
            <a:r>
              <a:rPr lang="fa-IR" sz="3200" dirty="0" err="1" smtClean="0">
                <a:cs typeface="B Nazanin" panose="00000400000000000000" pitchFamily="2" charset="-78"/>
              </a:rPr>
              <a:t>ویا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واقعی </a:t>
            </a:r>
            <a:r>
              <a:rPr lang="fa-IR" sz="3200" dirty="0" smtClean="0">
                <a:cs typeface="B Nazanin" panose="00000400000000000000" pitchFamily="2" charset="-78"/>
              </a:rPr>
              <a:t>باشد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دادن اعتماد به‌ نفس به مادر</a:t>
            </a:r>
          </a:p>
          <a:p>
            <a:r>
              <a:rPr lang="fa-IR" sz="3200" dirty="0">
                <a:cs typeface="B Nazanin" panose="00000400000000000000" pitchFamily="2" charset="-78"/>
              </a:rPr>
              <a:t>آموزش </a:t>
            </a:r>
            <a:r>
              <a:rPr lang="fa-IR" sz="3200" dirty="0" smtClean="0">
                <a:cs typeface="B Nazanin" panose="00000400000000000000" pitchFamily="2" charset="-78"/>
              </a:rPr>
              <a:t>مناسب </a:t>
            </a:r>
            <a:r>
              <a:rPr lang="fa-IR" sz="3200" dirty="0">
                <a:cs typeface="B Nazanin" panose="00000400000000000000" pitchFamily="2" charset="-78"/>
              </a:rPr>
              <a:t>در نحوه گرفتن </a:t>
            </a:r>
            <a:r>
              <a:rPr lang="fa-IR" sz="3200" dirty="0" smtClean="0">
                <a:cs typeface="B Nazanin" panose="00000400000000000000" pitchFamily="2" charset="-78"/>
              </a:rPr>
              <a:t>پستان با </a:t>
            </a:r>
            <a:r>
              <a:rPr lang="fa-IR" sz="3200" dirty="0">
                <a:cs typeface="B Nazanin" panose="00000400000000000000" pitchFamily="2" charset="-78"/>
              </a:rPr>
              <a:t>حداکثر نسج </a:t>
            </a:r>
            <a:r>
              <a:rPr lang="fa-IR" sz="3200" dirty="0" smtClean="0">
                <a:cs typeface="B Nazanin" panose="00000400000000000000" pitchFamily="2" charset="-78"/>
              </a:rPr>
              <a:t>پستان 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نرم‌تر</a:t>
            </a:r>
            <a:r>
              <a:rPr lang="fa-IR" sz="3200" dirty="0" smtClean="0">
                <a:cs typeface="B Nazanin" panose="00000400000000000000" pitchFamily="2" charset="-78"/>
              </a:rPr>
              <a:t> شدن </a:t>
            </a:r>
            <a:r>
              <a:rPr lang="fa-IR" sz="3200" dirty="0" err="1" smtClean="0">
                <a:cs typeface="B Nazanin" panose="00000400000000000000" pitchFamily="2" charset="-78"/>
              </a:rPr>
              <a:t>پستان‌ها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هفته اول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دوم بعد از </a:t>
            </a:r>
            <a:r>
              <a:rPr lang="fa-IR" sz="3200" dirty="0" err="1" smtClean="0">
                <a:cs typeface="B Nazanin" panose="00000400000000000000" pitchFamily="2" charset="-78"/>
              </a:rPr>
              <a:t>زايمان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(تسهیل در گرفتن پستان)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ترغيب</a:t>
            </a:r>
            <a:r>
              <a:rPr lang="fa-IR" sz="3200" dirty="0" smtClean="0">
                <a:cs typeface="B Nazanin" panose="00000400000000000000" pitchFamily="2" charset="-78"/>
              </a:rPr>
              <a:t> مادر را به </a:t>
            </a:r>
            <a:r>
              <a:rPr lang="fa-IR" sz="3200" dirty="0" err="1" smtClean="0">
                <a:cs typeface="B Nazanin" panose="00000400000000000000" pitchFamily="2" charset="-78"/>
              </a:rPr>
              <a:t>برقراري</a:t>
            </a:r>
            <a:r>
              <a:rPr lang="fa-IR" sz="3200" dirty="0" smtClean="0">
                <a:cs typeface="B Nazanin" panose="00000400000000000000" pitchFamily="2" charset="-78"/>
              </a:rPr>
              <a:t> تماس </a:t>
            </a:r>
            <a:r>
              <a:rPr lang="fa-IR" sz="3200" dirty="0" err="1" smtClean="0">
                <a:cs typeface="B Nazanin" panose="00000400000000000000" pitchFamily="2" charset="-78"/>
              </a:rPr>
              <a:t>زياد</a:t>
            </a:r>
            <a:r>
              <a:rPr lang="fa-IR" sz="3200" dirty="0" smtClean="0">
                <a:cs typeface="B Nazanin" panose="00000400000000000000" pitchFamily="2" charset="-78"/>
              </a:rPr>
              <a:t> پوست با پوست با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</a:t>
            </a:r>
            <a:r>
              <a:rPr lang="fa-IR" sz="3200" dirty="0" smtClean="0">
                <a:cs typeface="B Nazanin" panose="00000400000000000000" pitchFamily="2" charset="-78"/>
              </a:rPr>
              <a:t> و </a:t>
            </a:r>
            <a:r>
              <a:rPr lang="fa-IR" sz="3200" dirty="0" err="1" smtClean="0">
                <a:cs typeface="B Nazanin" panose="00000400000000000000" pitchFamily="2" charset="-78"/>
              </a:rPr>
              <a:t>تغذيه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مكرر</a:t>
            </a:r>
            <a:r>
              <a:rPr lang="fa-IR" sz="3200" dirty="0" smtClean="0">
                <a:cs typeface="B Nazanin" panose="00000400000000000000" pitchFamily="2" charset="-78"/>
              </a:rPr>
              <a:t> برحسب </a:t>
            </a:r>
            <a:r>
              <a:rPr lang="fa-IR" sz="3200" dirty="0" err="1" smtClean="0">
                <a:cs typeface="B Nazanin" panose="00000400000000000000" pitchFamily="2" charset="-78"/>
              </a:rPr>
              <a:t>تقاضاي</a:t>
            </a:r>
            <a:r>
              <a:rPr lang="fa-IR" sz="3200" dirty="0" smtClean="0">
                <a:cs typeface="B Nazanin" panose="00000400000000000000" pitchFamily="2" charset="-78"/>
              </a:rPr>
              <a:t> او قبل از اینکه </a:t>
            </a:r>
            <a:r>
              <a:rPr lang="fa-IR" sz="3200" dirty="0" err="1" smtClean="0">
                <a:cs typeface="B Nazanin" panose="00000400000000000000" pitchFamily="2" charset="-78"/>
              </a:rPr>
              <a:t>پستانش</a:t>
            </a:r>
            <a:r>
              <a:rPr lang="fa-IR" sz="3200" dirty="0" smtClean="0">
                <a:cs typeface="B Nazanin" panose="00000400000000000000" pitchFamily="2" charset="-78"/>
              </a:rPr>
              <a:t>  </a:t>
            </a:r>
            <a:r>
              <a:rPr lang="fa-IR" sz="3200" dirty="0" err="1" smtClean="0">
                <a:cs typeface="B Nazanin" panose="00000400000000000000" pitchFamily="2" charset="-78"/>
              </a:rPr>
              <a:t>محتقن</a:t>
            </a:r>
            <a:r>
              <a:rPr lang="fa-IR" sz="3200" dirty="0" smtClean="0">
                <a:cs typeface="B Nazanin" panose="00000400000000000000" pitchFamily="2" charset="-78"/>
              </a:rPr>
              <a:t>  و سفت شود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363881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443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0038"/>
            <a:ext cx="7772400" cy="4525962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قرار </a:t>
            </a:r>
            <a:r>
              <a:rPr lang="fa-IR" sz="2800" dirty="0">
                <a:cs typeface="B Nazanin" panose="00000400000000000000" pitchFamily="2" charset="-78"/>
              </a:rPr>
              <a:t>گرفتن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cs typeface="B Nazanin" panose="00000400000000000000" pitchFamily="2" charset="-78"/>
              </a:rPr>
              <a:t>يك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وضعيت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خاص، </a:t>
            </a:r>
            <a:r>
              <a:rPr lang="fa-IR" sz="2800" dirty="0">
                <a:cs typeface="B Nazanin" panose="00000400000000000000" pitchFamily="2" charset="-78"/>
              </a:rPr>
              <a:t>مثلاً </a:t>
            </a:r>
            <a:r>
              <a:rPr lang="fa-IR" sz="2800" dirty="0" err="1">
                <a:cs typeface="B Nazanin" panose="00000400000000000000" pitchFamily="2" charset="-78"/>
              </a:rPr>
              <a:t>بعضي</a:t>
            </a:r>
            <a:r>
              <a:rPr lang="fa-IR" sz="2800" dirty="0">
                <a:cs typeface="B Nazanin" panose="00000400000000000000" pitchFamily="2" charset="-78"/>
              </a:rPr>
              <a:t> از مادران </a:t>
            </a:r>
            <a:r>
              <a:rPr lang="fa-IR" sz="2800" dirty="0" err="1">
                <a:cs typeface="B Nazanin" panose="00000400000000000000" pitchFamily="2" charset="-78"/>
              </a:rPr>
              <a:t>وضعيت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زيربغلي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مفيد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يافته‌اند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مكيدن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راحت تر انجام شده است.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تحريك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فشردن لبه هاله ممکن است در </a:t>
            </a:r>
            <a:r>
              <a:rPr lang="fa-IR" sz="2800" dirty="0" err="1">
                <a:cs typeface="B Nazanin" panose="00000400000000000000" pitchFamily="2" charset="-78"/>
              </a:rPr>
              <a:t>بيرون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قبل از </a:t>
            </a:r>
            <a:r>
              <a:rPr lang="fa-IR" sz="2800" dirty="0" err="1">
                <a:cs typeface="B Nazanin" panose="00000400000000000000" pitchFamily="2" charset="-78"/>
              </a:rPr>
              <a:t>شيردهي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cs typeface="B Nazanin" panose="00000400000000000000" pitchFamily="2" charset="-78"/>
              </a:rPr>
              <a:t>مواردی</a:t>
            </a:r>
            <a:r>
              <a:rPr lang="fa-IR" sz="2800" dirty="0">
                <a:cs typeface="B Nazanin" panose="00000400000000000000" pitchFamily="2" charset="-78"/>
              </a:rPr>
              <a:t> که </a:t>
            </a:r>
            <a:r>
              <a:rPr lang="fa-IR" sz="2800" b="1" dirty="0" err="1">
                <a:cs typeface="B Nazanin" panose="00000400000000000000" pitchFamily="2" charset="-78"/>
              </a:rPr>
              <a:t>نوك</a:t>
            </a:r>
            <a:r>
              <a:rPr lang="fa-IR" sz="2800" b="1" dirty="0">
                <a:cs typeface="B Nazanin" panose="00000400000000000000" pitchFamily="2" charset="-78"/>
              </a:rPr>
              <a:t> پستان فرو رفته کاذب </a:t>
            </a:r>
            <a:r>
              <a:rPr lang="fa-IR" sz="2800" dirty="0">
                <a:cs typeface="B Nazanin" panose="00000400000000000000" pitchFamily="2" charset="-78"/>
              </a:rPr>
              <a:t>باشد،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براي</a:t>
            </a:r>
            <a:r>
              <a:rPr lang="fa-IR" sz="2800" dirty="0">
                <a:cs typeface="B Nazanin" panose="00000400000000000000" pitchFamily="2" charset="-78"/>
              </a:rPr>
              <a:t> گرفتن پستان </a:t>
            </a:r>
            <a:r>
              <a:rPr lang="fa-IR" sz="2800" dirty="0" err="1">
                <a:cs typeface="B Nazanin" panose="00000400000000000000" pitchFamily="2" charset="-78"/>
              </a:rPr>
              <a:t>كمك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مي‌كند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استفاده </a:t>
            </a: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يك</a:t>
            </a:r>
            <a:r>
              <a:rPr lang="fa-IR" sz="2800" dirty="0">
                <a:cs typeface="B Nazanin" panose="00000400000000000000" pitchFamily="2" charset="-78"/>
              </a:rPr>
              <a:t> پمپ </a:t>
            </a:r>
            <a:r>
              <a:rPr lang="fa-IR" sz="2800" dirty="0" err="1">
                <a:cs typeface="B Nazanin" panose="00000400000000000000" pitchFamily="2" charset="-78"/>
              </a:rPr>
              <a:t>دستي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سرنگ </a:t>
            </a:r>
            <a:r>
              <a:rPr lang="fa-IR" sz="2800" dirty="0" smtClean="0">
                <a:cs typeface="B Nazanin" panose="00000400000000000000" pitchFamily="2" charset="-78"/>
              </a:rPr>
              <a:t>20براي </a:t>
            </a:r>
            <a:r>
              <a:rPr lang="fa-IR" sz="2800" dirty="0" err="1">
                <a:cs typeface="B Nazanin" panose="00000400000000000000" pitchFamily="2" charset="-78"/>
              </a:rPr>
              <a:t>بيرون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b="1" dirty="0" smtClean="0">
                <a:cs typeface="B Nazanin" panose="00000400000000000000" pitchFamily="2" charset="-78"/>
              </a:rPr>
              <a:t>کوتاه </a:t>
            </a:r>
            <a:r>
              <a:rPr lang="fa-IR" sz="2800" b="1" dirty="0">
                <a:cs typeface="B Nazanin" panose="00000400000000000000" pitchFamily="2" charset="-78"/>
              </a:rPr>
              <a:t>مدت </a:t>
            </a:r>
            <a:r>
              <a:rPr lang="fa-IR" sz="2800" b="1" dirty="0" smtClean="0">
                <a:cs typeface="B Nazanin" panose="00000400000000000000" pitchFamily="2" charset="-78"/>
              </a:rPr>
              <a:t>و صحیح از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11&amp;return=true"/>
              </a:rPr>
              <a:t>محافظ 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11&amp;return=true"/>
              </a:rPr>
              <a:t>نوک پستان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صورت عدم موفقیت بخصوص در </a:t>
            </a:r>
            <a:r>
              <a:rPr lang="fa-IR" sz="2800" dirty="0" err="1">
                <a:cs typeface="B Nazanin" panose="00000400000000000000" pitchFamily="2" charset="-78"/>
              </a:rPr>
              <a:t>نوك</a:t>
            </a:r>
            <a:r>
              <a:rPr lang="fa-IR" sz="2800" dirty="0">
                <a:cs typeface="B Nazanin" panose="00000400000000000000" pitchFamily="2" charset="-78"/>
              </a:rPr>
              <a:t> پستان فرو رفته </a:t>
            </a:r>
            <a:r>
              <a:rPr lang="fa-IR" sz="2800" dirty="0" smtClean="0">
                <a:cs typeface="B Nazanin" panose="00000400000000000000" pitchFamily="2" charset="-78"/>
              </a:rPr>
              <a:t>واقعی،  </a:t>
            </a:r>
            <a:r>
              <a:rPr lang="fa-IR" sz="2800" dirty="0">
                <a:cs typeface="B Nazanin" panose="00000400000000000000" pitchFamily="2" charset="-78"/>
              </a:rPr>
              <a:t>با کمک مشاور شیردهی 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2292332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563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108" y="0"/>
            <a:ext cx="991818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2344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b="1" dirty="0" err="1" smtClean="0">
                <a:cs typeface="B Nazanin" panose="00000400000000000000" pitchFamily="2" charset="-78"/>
              </a:rPr>
              <a:t>پيشگيري</a:t>
            </a:r>
            <a:r>
              <a:rPr lang="fa-IR" sz="3200" b="1" dirty="0" smtClean="0">
                <a:cs typeface="B Nazanin" panose="00000400000000000000" pitchFamily="2" charset="-78"/>
              </a:rPr>
              <a:t> از بروز </a:t>
            </a:r>
            <a:r>
              <a:rPr lang="fa-IR" sz="3200" b="1" dirty="0">
                <a:cs typeface="B Nazanin" panose="00000400000000000000" pitchFamily="2" charset="-78"/>
              </a:rPr>
              <a:t>احتقان </a:t>
            </a:r>
            <a:r>
              <a:rPr lang="fa-IR" sz="3200" dirty="0">
                <a:cs typeface="B Nazanin" panose="00000400000000000000" pitchFamily="2" charset="-78"/>
              </a:rPr>
              <a:t>از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همان ابتدا </a:t>
            </a:r>
            <a:r>
              <a:rPr lang="fa-IR" sz="3200" dirty="0" smtClean="0">
                <a:cs typeface="B Nazanin" panose="00000400000000000000" pitchFamily="2" charset="-78"/>
              </a:rPr>
              <a:t>با شروع دوشیدن شیر</a:t>
            </a:r>
          </a:p>
          <a:p>
            <a:pPr>
              <a:lnSpc>
                <a:spcPct val="150000"/>
              </a:lnSpc>
            </a:pPr>
            <a:r>
              <a:rPr lang="fa-IR" sz="3200" dirty="0" err="1" smtClean="0">
                <a:cs typeface="B Nazanin" panose="00000400000000000000" pitchFamily="2" charset="-78"/>
              </a:rPr>
              <a:t>كمك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smtClean="0">
                <a:cs typeface="B Nazanin" panose="00000400000000000000" pitchFamily="2" charset="-78"/>
              </a:rPr>
              <a:t>مادر برای </a:t>
            </a:r>
            <a:r>
              <a:rPr lang="fa-IR" sz="3200" b="1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و دادن شیر با </a:t>
            </a:r>
            <a:r>
              <a:rPr lang="fa-IR" sz="3200" b="1" dirty="0" smtClean="0">
                <a:cs typeface="B Nazanin" panose="00000400000000000000" pitchFamily="2" charset="-78"/>
              </a:rPr>
              <a:t>فنجان  </a:t>
            </a:r>
            <a:r>
              <a:rPr lang="fa-IR" sz="3200" dirty="0" smtClean="0">
                <a:cs typeface="B Nazanin" panose="00000400000000000000" pitchFamily="2" charset="-78"/>
              </a:rPr>
              <a:t>در صورت عدم توانائی در گرفتن پستان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دوشیدن مقدار </a:t>
            </a:r>
            <a:r>
              <a:rPr lang="fa-IR" sz="3200" dirty="0" err="1">
                <a:cs typeface="B Nazanin" panose="00000400000000000000" pitchFamily="2" charset="-78"/>
              </a:rPr>
              <a:t>كمي</a:t>
            </a:r>
            <a:r>
              <a:rPr lang="fa-IR" sz="3200" dirty="0">
                <a:cs typeface="B Nazanin" panose="00000400000000000000" pitchFamily="2" charset="-78"/>
              </a:rPr>
              <a:t> از </a:t>
            </a:r>
            <a:r>
              <a:rPr lang="fa-IR" sz="3200" dirty="0" err="1" smtClean="0">
                <a:cs typeface="B Nazanin" panose="00000400000000000000" pitchFamily="2" charset="-78"/>
              </a:rPr>
              <a:t>شير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مستقيماً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داخل دهان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</a:t>
            </a:r>
            <a:r>
              <a:rPr lang="fa-IR" sz="3200" dirty="0" smtClean="0">
                <a:cs typeface="B Nazanin" panose="00000400000000000000" pitchFamily="2" charset="-78"/>
              </a:rPr>
              <a:t> و گذاشتن </a:t>
            </a:r>
            <a:r>
              <a:rPr lang="fa-IR" sz="3200" dirty="0" err="1" smtClean="0">
                <a:cs typeface="B Nazanin" panose="00000400000000000000" pitchFamily="2" charset="-78"/>
              </a:rPr>
              <a:t>مكرر</a:t>
            </a:r>
            <a:r>
              <a:rPr lang="fa-IR" sz="3200" dirty="0" smtClean="0">
                <a:cs typeface="B Nazanin" panose="00000400000000000000" pitchFamily="2" charset="-78"/>
              </a:rPr>
              <a:t> او به پستان و </a:t>
            </a:r>
            <a:r>
              <a:rPr lang="fa-IR" sz="3200" dirty="0">
                <a:cs typeface="B Nazanin" panose="00000400000000000000" pitchFamily="2" charset="-78"/>
              </a:rPr>
              <a:t>مشاور </a:t>
            </a:r>
            <a:r>
              <a:rPr lang="fa-IR" sz="3200" dirty="0" smtClean="0">
                <a:cs typeface="B Nazanin" panose="00000400000000000000" pitchFamily="2" charset="-78"/>
              </a:rPr>
              <a:t>شیردهی درصورت نیاز</a:t>
            </a:r>
            <a:endParaRPr lang="fa-IR" sz="3200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3200" b="1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57649875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645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2"/>
          </a:xfrm>
        </p:spPr>
        <p:txBody>
          <a:bodyPr/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5- عفونت </a:t>
            </a:r>
            <a:r>
              <a:rPr lang="fa-IR" sz="3600" b="1" dirty="0">
                <a:cs typeface="B Nazanin" panose="00000400000000000000" pitchFamily="2" charset="-78"/>
              </a:rPr>
              <a:t>پستان و یا </a:t>
            </a:r>
            <a:r>
              <a:rPr lang="fa-IR" sz="3600" b="1" dirty="0" err="1">
                <a:cs typeface="B Nazanin" panose="00000400000000000000" pitchFamily="2" charset="-78"/>
              </a:rPr>
              <a:t>ماستیت</a:t>
            </a:r>
            <a:r>
              <a:rPr lang="fa-IR" sz="3600" b="1" dirty="0">
                <a:cs typeface="B Nazanin" panose="00000400000000000000" pitchFamily="2" charset="-78"/>
              </a:rPr>
              <a:t> چیست و چه اقدامی باید انجام شود؟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405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65238"/>
            <a:ext cx="8534400" cy="4906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ماستیت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یعنی </a:t>
            </a:r>
            <a:r>
              <a:rPr lang="fa-IR" sz="3200" b="1" dirty="0" smtClean="0">
                <a:cs typeface="B Nazanin" panose="00000400000000000000" pitchFamily="2" charset="-78"/>
              </a:rPr>
              <a:t>التهاب پستان</a:t>
            </a:r>
            <a:r>
              <a:rPr lang="fa-IR" sz="3200" dirty="0" smtClean="0">
                <a:cs typeface="B Nazanin" panose="00000400000000000000" pitchFamily="2" charset="-78"/>
              </a:rPr>
              <a:t>، بخشی و یا تمام آن با بیشترین شیوع در </a:t>
            </a:r>
            <a:r>
              <a:rPr lang="fa-IR" sz="3200" b="1" dirty="0" smtClean="0">
                <a:cs typeface="B Nazanin" panose="00000400000000000000" pitchFamily="2" charset="-78"/>
              </a:rPr>
              <a:t>هفته 3-2 </a:t>
            </a:r>
            <a:r>
              <a:rPr lang="fa-IR" sz="3200" dirty="0" smtClean="0">
                <a:cs typeface="B Nazanin" panose="00000400000000000000" pitchFamily="2" charset="-78"/>
              </a:rPr>
              <a:t>بعد زایمان</a:t>
            </a:r>
          </a:p>
          <a:p>
            <a:pPr lvl="1"/>
            <a:r>
              <a:rPr lang="fa-IR" sz="2800" b="1" dirty="0" smtClean="0">
                <a:cs typeface="B Nazanin" panose="00000400000000000000" pitchFamily="2" charset="-78"/>
              </a:rPr>
              <a:t>اغلب </a:t>
            </a:r>
            <a:r>
              <a:rPr lang="fa-IR" sz="2800" b="1" dirty="0">
                <a:cs typeface="B Nazanin" panose="00000400000000000000" pitchFamily="2" charset="-78"/>
              </a:rPr>
              <a:t>متعاقب </a:t>
            </a:r>
            <a:r>
              <a:rPr lang="fa-IR" sz="2800" b="1" dirty="0" smtClean="0">
                <a:cs typeface="B Nazanin" panose="00000400000000000000" pitchFamily="2" charset="-78"/>
              </a:rPr>
              <a:t>توقف جریان </a:t>
            </a:r>
            <a:r>
              <a:rPr lang="fa-IR" sz="2800" b="1" dirty="0">
                <a:cs typeface="B Nazanin" panose="00000400000000000000" pitchFamily="2" charset="-78"/>
              </a:rPr>
              <a:t>شیر </a:t>
            </a:r>
            <a:r>
              <a:rPr lang="fa-IR" sz="2400" dirty="0" smtClean="0">
                <a:cs typeface="B Nazanin" panose="00000400000000000000" pitchFamily="2" charset="-78"/>
              </a:rPr>
              <a:t>(از انسداد مجاری شیر </a:t>
            </a:r>
            <a:r>
              <a:rPr lang="fa-IR" sz="2400" dirty="0">
                <a:cs typeface="B Nazanin" panose="00000400000000000000" pitchFamily="2" charset="-78"/>
              </a:rPr>
              <a:t>به سادگی تشخیص </a:t>
            </a:r>
            <a:r>
              <a:rPr lang="fa-IR" sz="2400" dirty="0" smtClean="0">
                <a:cs typeface="B Nazanin" panose="00000400000000000000" pitchFamily="2" charset="-78"/>
              </a:rPr>
              <a:t>داده نمیشود)</a:t>
            </a:r>
            <a:r>
              <a:rPr lang="fa-IR" sz="2800" dirty="0" smtClean="0">
                <a:cs typeface="B Nazanin" panose="00000400000000000000" pitchFamily="2" charset="-78"/>
              </a:rPr>
              <a:t> ،</a:t>
            </a:r>
            <a:r>
              <a:rPr lang="fa-IR" sz="2800" b="1" dirty="0" smtClean="0">
                <a:cs typeface="B Nazanin" panose="00000400000000000000" pitchFamily="2" charset="-78"/>
              </a:rPr>
              <a:t>نشت شیر </a:t>
            </a:r>
            <a:r>
              <a:rPr lang="fa-IR" sz="2800" dirty="0">
                <a:cs typeface="B Nazanin" panose="00000400000000000000" pitchFamily="2" charset="-78"/>
              </a:rPr>
              <a:t>از مجاری به </a:t>
            </a:r>
            <a:r>
              <a:rPr lang="fa-IR" sz="2800" dirty="0" smtClean="0">
                <a:cs typeface="B Nazanin" panose="00000400000000000000" pitchFamily="2" charset="-78"/>
              </a:rPr>
              <a:t>بافت </a:t>
            </a:r>
            <a:r>
              <a:rPr lang="fa-IR" sz="2800" dirty="0">
                <a:cs typeface="B Nazanin" panose="00000400000000000000" pitchFamily="2" charset="-78"/>
              </a:rPr>
              <a:t>های </a:t>
            </a:r>
            <a:r>
              <a:rPr lang="fa-IR" sz="2800" dirty="0" smtClean="0">
                <a:cs typeface="B Nazanin" panose="00000400000000000000" pitchFamily="2" charset="-78"/>
              </a:rPr>
              <a:t>اطراف، </a:t>
            </a:r>
            <a:r>
              <a:rPr lang="fa-IR" sz="2800" b="1" dirty="0" smtClean="0">
                <a:cs typeface="B Nazanin" panose="00000400000000000000" pitchFamily="2" charset="-78"/>
              </a:rPr>
              <a:t>عموما یکطرفه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ممکن است بعلت </a:t>
            </a:r>
            <a:r>
              <a:rPr lang="fa-IR" sz="2800" b="1" dirty="0" smtClean="0">
                <a:cs typeface="B Nazanin" panose="00000400000000000000" pitchFamily="2" charset="-78"/>
              </a:rPr>
              <a:t>عفونت </a:t>
            </a:r>
            <a:r>
              <a:rPr lang="fa-IR" sz="2800" dirty="0" smtClean="0">
                <a:cs typeface="B Nazanin" panose="00000400000000000000" pitchFamily="2" charset="-78"/>
              </a:rPr>
              <a:t>باشد 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تشخیص </a:t>
            </a:r>
            <a:r>
              <a:rPr lang="fa-IR" sz="3200" dirty="0" err="1">
                <a:cs typeface="B Nazanin" panose="00000400000000000000" pitchFamily="2" charset="-78"/>
              </a:rPr>
              <a:t>ماستیت</a:t>
            </a:r>
            <a:r>
              <a:rPr lang="fa-IR" sz="3200" dirty="0">
                <a:cs typeface="B Nazanin" panose="00000400000000000000" pitchFamily="2" charset="-78"/>
              </a:rPr>
              <a:t> اغلب بر </a:t>
            </a:r>
            <a:r>
              <a:rPr lang="fa-IR" sz="3200" dirty="0" smtClean="0">
                <a:cs typeface="B Nazanin" panose="00000400000000000000" pitchFamily="2" charset="-78"/>
              </a:rPr>
              <a:t>اساس علائمی شبیه آنفلوآنزا، </a:t>
            </a:r>
            <a:r>
              <a:rPr lang="fa-IR" sz="3200" dirty="0" err="1" smtClean="0">
                <a:cs typeface="B Nazanin" panose="00000400000000000000" pitchFamily="2" charset="-78"/>
              </a:rPr>
              <a:t>امکان</a:t>
            </a:r>
            <a:r>
              <a:rPr lang="fa-IR" sz="3200" b="1" dirty="0" err="1" smtClean="0">
                <a:cs typeface="B Nazanin" panose="00000400000000000000" pitchFamily="2" charset="-78"/>
              </a:rPr>
              <a:t>تب</a:t>
            </a:r>
            <a:r>
              <a:rPr lang="fa-IR" sz="3200" b="1" dirty="0" smtClean="0">
                <a:cs typeface="B Nazanin" panose="00000400000000000000" pitchFamily="2" charset="-78"/>
              </a:rPr>
              <a:t> 38، لرز/سردرد، </a:t>
            </a:r>
            <a:r>
              <a:rPr lang="fa-IR" sz="3200" b="1" dirty="0">
                <a:cs typeface="B Nazanin" panose="00000400000000000000" pitchFamily="2" charset="-78"/>
              </a:rPr>
              <a:t>بی حالی </a:t>
            </a:r>
            <a:r>
              <a:rPr lang="fa-IR" sz="3200" b="1" dirty="0" err="1" smtClean="0">
                <a:cs typeface="B Nazanin" panose="00000400000000000000" pitchFamily="2" charset="-78"/>
              </a:rPr>
              <a:t>عمومی،</a:t>
            </a:r>
            <a:r>
              <a:rPr lang="fa-IR" sz="3200" dirty="0" err="1" smtClean="0">
                <a:cs typeface="B Nazanin" panose="00000400000000000000" pitchFamily="2" charset="-78"/>
              </a:rPr>
              <a:t>و</a:t>
            </a:r>
            <a:r>
              <a:rPr lang="fa-IR" sz="3200" dirty="0" smtClean="0">
                <a:cs typeface="B Nazanin" panose="00000400000000000000" pitchFamily="2" charset="-78"/>
              </a:rPr>
              <a:t> پوست پستان دچار </a:t>
            </a:r>
            <a:r>
              <a:rPr lang="fa-IR" sz="3200" b="1" dirty="0" smtClean="0">
                <a:cs typeface="B Nazanin" panose="00000400000000000000" pitchFamily="2" charset="-78"/>
              </a:rPr>
              <a:t>قرمزی ،</a:t>
            </a:r>
            <a:r>
              <a:rPr lang="fa-IR" sz="3200" b="1" dirty="0" err="1" smtClean="0">
                <a:cs typeface="B Nazanin" panose="00000400000000000000" pitchFamily="2" charset="-78"/>
              </a:rPr>
              <a:t>براقی،تورم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و درد قسمتی از </a:t>
            </a:r>
            <a:r>
              <a:rPr lang="fa-IR" sz="3200" b="1" dirty="0" smtClean="0">
                <a:cs typeface="B Nazanin" panose="00000400000000000000" pitchFamily="2" charset="-78"/>
              </a:rPr>
              <a:t>پستان </a:t>
            </a:r>
            <a:r>
              <a:rPr lang="fa-IR" sz="3200" dirty="0" smtClean="0">
                <a:cs typeface="B Nazanin" panose="00000400000000000000" pitchFamily="2" charset="-78"/>
              </a:rPr>
              <a:t>باشد.</a:t>
            </a:r>
          </a:p>
          <a:p>
            <a:r>
              <a:rPr lang="fa-IR" sz="3200" dirty="0">
                <a:cs typeface="B Nazanin" panose="00000400000000000000" pitchFamily="2" charset="-78"/>
              </a:rPr>
              <a:t>اگر درمان </a:t>
            </a:r>
            <a:r>
              <a:rPr lang="fa-IR" sz="3200" dirty="0" err="1">
                <a:cs typeface="B Nazanin" panose="00000400000000000000" pitchFamily="2" charset="-78"/>
              </a:rPr>
              <a:t>ماستيت</a:t>
            </a:r>
            <a:r>
              <a:rPr lang="fa-IR" sz="3200" dirty="0">
                <a:cs typeface="B Nazanin" panose="00000400000000000000" pitchFamily="2" charset="-78"/>
              </a:rPr>
              <a:t> زود شروع نشود و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كامل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نباشد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تواند منجر به آبسه پستان </a:t>
            </a:r>
            <a:r>
              <a:rPr lang="fa-IR" sz="3200" dirty="0" smtClean="0">
                <a:cs typeface="B Nazanin" panose="00000400000000000000" pitchFamily="2" charset="-78"/>
              </a:rPr>
              <a:t>گردد</a:t>
            </a:r>
            <a:endParaRPr lang="fa-IR" sz="3200" dirty="0">
              <a:cs typeface="B Nazanin" panose="00000400000000000000" pitchFamily="2" charset="-78"/>
            </a:endParaRP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endParaRPr lang="en-US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522687362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395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تخلیه </a:t>
            </a:r>
            <a:r>
              <a:rPr lang="fa-IR" sz="2800" dirty="0">
                <a:cs typeface="B Nazanin" panose="00000400000000000000" pitchFamily="2" charset="-78"/>
              </a:rPr>
              <a:t>ناکافی </a:t>
            </a:r>
            <a:r>
              <a:rPr lang="fa-IR" sz="2800" dirty="0" smtClean="0">
                <a:cs typeface="B Nazanin" panose="00000400000000000000" pitchFamily="2" charset="-78"/>
              </a:rPr>
              <a:t>پستان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جابجائی </a:t>
            </a:r>
            <a:r>
              <a:rPr lang="fa-IR" sz="2400" dirty="0">
                <a:cs typeface="B Nazanin" panose="00000400000000000000" pitchFamily="2" charset="-78"/>
              </a:rPr>
              <a:t>زود </a:t>
            </a:r>
            <a:r>
              <a:rPr lang="fa-IR" sz="2400" dirty="0" err="1">
                <a:cs typeface="B Nazanin" panose="00000400000000000000" pitchFamily="2" charset="-78"/>
              </a:rPr>
              <a:t>ازپستان</a:t>
            </a:r>
            <a:r>
              <a:rPr lang="fa-IR" sz="2400" dirty="0">
                <a:cs typeface="B Nazanin" panose="00000400000000000000" pitchFamily="2" charset="-78"/>
              </a:rPr>
              <a:t> اول به </a:t>
            </a:r>
            <a:r>
              <a:rPr lang="fa-IR" sz="2400" dirty="0" smtClean="0">
                <a:cs typeface="B Nazanin" panose="00000400000000000000" pitchFamily="2" charset="-78"/>
              </a:rPr>
              <a:t>دوم،  بسته </a:t>
            </a:r>
            <a:r>
              <a:rPr lang="fa-IR" sz="2400" dirty="0">
                <a:cs typeface="B Nazanin" panose="00000400000000000000" pitchFamily="2" charset="-78"/>
              </a:rPr>
              <a:t>شدن یک یا چند مجرای </a:t>
            </a:r>
            <a:r>
              <a:rPr lang="fa-IR" sz="2400" dirty="0" smtClean="0">
                <a:cs typeface="B Nazanin" panose="00000400000000000000" pitchFamily="2" charset="-78"/>
              </a:rPr>
              <a:t>شیر </a:t>
            </a:r>
            <a:r>
              <a:rPr lang="fa-IR" sz="2400" dirty="0" err="1" smtClean="0">
                <a:cs typeface="B Nazanin" panose="00000400000000000000" pitchFamily="2" charset="-78"/>
              </a:rPr>
              <a:t>ویا</a:t>
            </a:r>
            <a:r>
              <a:rPr lang="fa-IR" sz="2400" dirty="0" smtClean="0">
                <a:cs typeface="B Nazanin" panose="00000400000000000000" pitchFamily="2" charset="-78"/>
              </a:rPr>
              <a:t> نوک پستان، </a:t>
            </a:r>
            <a:r>
              <a:rPr lang="fa-IR" sz="2400" dirty="0" err="1" smtClean="0">
                <a:cs typeface="B Nazanin" panose="00000400000000000000" pitchFamily="2" charset="-78"/>
              </a:rPr>
              <a:t>فشارخارجی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روی پستان(کمربند ایمنی، برا تنگ)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مهار </a:t>
            </a:r>
            <a:r>
              <a:rPr lang="fa-IR" sz="2800" dirty="0" err="1">
                <a:cs typeface="B Nazanin" panose="00000400000000000000" pitchFamily="2" charset="-78"/>
              </a:rPr>
              <a:t>رفلکس</a:t>
            </a:r>
            <a:r>
              <a:rPr lang="fa-IR" sz="2800" dirty="0">
                <a:cs typeface="B Nazanin" panose="00000400000000000000" pitchFamily="2" charset="-78"/>
              </a:rPr>
              <a:t> جهش </a:t>
            </a:r>
            <a:r>
              <a:rPr lang="fa-IR" sz="2800" dirty="0" smtClean="0">
                <a:cs typeface="B Nazanin" panose="00000400000000000000" pitchFamily="2" charset="-78"/>
              </a:rPr>
              <a:t>شیر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محدودیت ناگهانی دفعات و طول مدت تغذیه،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بیماری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جدائی مادر یا شیرخوار 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شیرندادن</a:t>
            </a:r>
            <a:r>
              <a:rPr lang="fa-IR" sz="2800" dirty="0" smtClean="0">
                <a:cs typeface="B Nazanin" panose="00000400000000000000" pitchFamily="2" charset="-78"/>
              </a:rPr>
              <a:t> در شب </a:t>
            </a:r>
            <a:r>
              <a:rPr lang="fa-IR" sz="2000" dirty="0" smtClean="0">
                <a:cs typeface="B Nazanin" panose="00000400000000000000" pitchFamily="2" charset="-78"/>
              </a:rPr>
              <a:t>(خواب </a:t>
            </a:r>
            <a:r>
              <a:rPr lang="fa-IR" sz="2000" dirty="0">
                <a:cs typeface="B Nazanin" panose="00000400000000000000" pitchFamily="2" charset="-78"/>
              </a:rPr>
              <a:t>طولانی </a:t>
            </a:r>
            <a:r>
              <a:rPr lang="fa-IR" sz="2000" dirty="0" smtClean="0">
                <a:cs typeface="B Nazanin" panose="00000400000000000000" pitchFamily="2" charset="-78"/>
              </a:rPr>
              <a:t>شیرخوار </a:t>
            </a:r>
            <a:r>
              <a:rPr lang="fa-IR" sz="2000" dirty="0" err="1" smtClean="0">
                <a:cs typeface="B Nazanin" panose="00000400000000000000" pitchFamily="2" charset="-78"/>
              </a:rPr>
              <a:t>درشب</a:t>
            </a:r>
            <a:r>
              <a:rPr lang="fa-IR" sz="2000" dirty="0" smtClean="0">
                <a:cs typeface="B Nazanin" panose="00000400000000000000" pitchFamily="2" charset="-78"/>
              </a:rPr>
              <a:t> و یا مکیدن بطری و پستانک) </a:t>
            </a:r>
            <a:endParaRPr lang="fa-IR" sz="2000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وضعیت شیردهی </a:t>
            </a:r>
            <a:r>
              <a:rPr lang="fa-IR" sz="2800" dirty="0" smtClean="0">
                <a:cs typeface="B Nazanin" panose="00000400000000000000" pitchFamily="2" charset="-78"/>
              </a:rPr>
              <a:t>نامناسب و نادرست گرفتن </a:t>
            </a:r>
            <a:r>
              <a:rPr lang="fa-IR" sz="2800" dirty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fa-IR" sz="2800" dirty="0">
                <a:cs typeface="B Nazanin" panose="00000400000000000000" pitchFamily="2" charset="-78"/>
              </a:rPr>
              <a:t>برداشت کم شیر)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شیرگرفتن</a:t>
            </a:r>
            <a:r>
              <a:rPr lang="fa-IR" sz="2800" dirty="0">
                <a:cs typeface="B Nazanin" panose="00000400000000000000" pitchFamily="2" charset="-78"/>
              </a:rPr>
              <a:t> ناگهانی</a:t>
            </a:r>
          </a:p>
          <a:p>
            <a:r>
              <a:rPr lang="fa-IR" sz="2800" smtClean="0">
                <a:cs typeface="B Nazanin" panose="00000400000000000000" pitchFamily="2" charset="-78"/>
              </a:rPr>
              <a:t>جراحت </a:t>
            </a:r>
            <a:r>
              <a:rPr lang="fa-IR" sz="2800" dirty="0" smtClean="0">
                <a:cs typeface="B Nazanin" panose="00000400000000000000" pitchFamily="2" charset="-78"/>
              </a:rPr>
              <a:t>نوک پستان، احتقان پستان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05100628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842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6910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b="1" dirty="0" smtClean="0">
                <a:cs typeface="B Nazanin" panose="00000400000000000000" pitchFamily="2" charset="-78"/>
              </a:rPr>
              <a:t>ادامه شیردهی، اصلاح جریان شیر </a:t>
            </a:r>
            <a:r>
              <a:rPr lang="fa-IR" sz="2400" b="1" dirty="0" smtClean="0">
                <a:cs typeface="B Nazanin" panose="00000400000000000000" pitchFamily="2" charset="-78"/>
              </a:rPr>
              <a:t>(</a:t>
            </a:r>
            <a:r>
              <a:rPr lang="fa-IR" sz="2000" dirty="0" smtClean="0">
                <a:cs typeface="B Nazanin" panose="00000400000000000000" pitchFamily="2" charset="-78"/>
              </a:rPr>
              <a:t>مهم </a:t>
            </a:r>
            <a:r>
              <a:rPr lang="fa-IR" sz="2000" dirty="0" err="1">
                <a:cs typeface="B Nazanin" panose="00000400000000000000" pitchFamily="2" charset="-78"/>
              </a:rPr>
              <a:t>ترين</a:t>
            </a:r>
            <a:r>
              <a:rPr lang="fa-IR" sz="2000" dirty="0">
                <a:cs typeface="B Nazanin" panose="00000400000000000000" pitchFamily="2" charset="-78"/>
              </a:rPr>
              <a:t> اقدام </a:t>
            </a:r>
            <a:r>
              <a:rPr lang="fa-IR" sz="2000" b="1" dirty="0" err="1">
                <a:cs typeface="B Nazanin" panose="00000400000000000000" pitchFamily="2" charset="-78"/>
              </a:rPr>
              <a:t>تخليه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cs typeface="B Nazanin" panose="00000400000000000000" pitchFamily="2" charset="-78"/>
              </a:rPr>
              <a:t>مكرر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cs typeface="B Nazanin" panose="00000400000000000000" pitchFamily="2" charset="-78"/>
              </a:rPr>
              <a:t>شير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از </a:t>
            </a:r>
            <a:r>
              <a:rPr lang="fa-IR" sz="2000" dirty="0" smtClean="0">
                <a:cs typeface="B Nazanin" panose="00000400000000000000" pitchFamily="2" charset="-78"/>
              </a:rPr>
              <a:t>پستان)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شیردهی مکرر و یا دوشیدن شیر پس </a:t>
            </a:r>
            <a:r>
              <a:rPr lang="fa-IR" sz="2800" dirty="0" err="1" smtClean="0">
                <a:cs typeface="B Nazanin" panose="00000400000000000000" pitchFamily="2" charset="-78"/>
              </a:rPr>
              <a:t>از</a:t>
            </a:r>
            <a:r>
              <a:rPr lang="fa-IR" sz="2800" dirty="0" err="1">
                <a:cs typeface="B Nazanin" panose="00000400000000000000" pitchFamily="2" charset="-78"/>
              </a:rPr>
              <a:t>شیردادن</a:t>
            </a:r>
            <a:endParaRPr lang="fa-IR" sz="2800" dirty="0">
              <a:cs typeface="B Nazanin" panose="00000400000000000000" pitchFamily="2" charset="-78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شیردادن در </a:t>
            </a:r>
            <a:r>
              <a:rPr lang="fa-IR" sz="2800" dirty="0">
                <a:cs typeface="B Nazanin" panose="00000400000000000000" pitchFamily="2" charset="-78"/>
              </a:rPr>
              <a:t>ابتدا </a:t>
            </a:r>
            <a:r>
              <a:rPr lang="fa-IR" sz="2800" dirty="0" err="1" smtClean="0">
                <a:cs typeface="B Nazanin" panose="00000400000000000000" pitchFamily="2" charset="-78"/>
              </a:rPr>
              <a:t>ازپستان</a:t>
            </a:r>
            <a:r>
              <a:rPr lang="fa-IR" sz="2800" dirty="0" smtClean="0">
                <a:cs typeface="B Nazanin" panose="00000400000000000000" pitchFamily="2" charset="-78"/>
              </a:rPr>
              <a:t> مبتلا (مگر خیلی درد داشته باشد)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اصلاح گرفتن پستان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تغییروضعيت </a:t>
            </a:r>
            <a:r>
              <a:rPr lang="fa-IR" sz="2800" dirty="0" err="1" smtClean="0">
                <a:cs typeface="B Nazanin" panose="00000400000000000000" pitchFamily="2" charset="-78"/>
              </a:rPr>
              <a:t>شيردهی</a:t>
            </a:r>
            <a:r>
              <a:rPr lang="fa-IR" sz="2800" dirty="0" smtClean="0">
                <a:cs typeface="B Nazanin" panose="00000400000000000000" pitchFamily="2" charset="-78"/>
              </a:rPr>
              <a:t> در هر نوبت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b="1" dirty="0" smtClean="0">
                <a:cs typeface="B Nazanin" panose="00000400000000000000" pitchFamily="2" charset="-78"/>
              </a:rPr>
              <a:t>افزایش دریافت مایعات </a:t>
            </a:r>
            <a:r>
              <a:rPr lang="fa-IR" sz="2800" dirty="0" smtClean="0">
                <a:cs typeface="B Nazanin" panose="00000400000000000000" pitchFamily="2" charset="-78"/>
              </a:rPr>
              <a:t>و</a:t>
            </a:r>
            <a:r>
              <a:rPr lang="fa-IR" sz="2800" b="1" dirty="0" smtClean="0">
                <a:cs typeface="B Nazanin" panose="00000400000000000000" pitchFamily="2" charset="-78"/>
              </a:rPr>
              <a:t>استراحت </a:t>
            </a:r>
            <a:r>
              <a:rPr lang="fa-IR" sz="2800" dirty="0" smtClean="0">
                <a:cs typeface="B Nazanin" panose="00000400000000000000" pitchFamily="2" charset="-78"/>
              </a:rPr>
              <a:t>مادر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نه پستان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>
                <a:cs typeface="B Nazanin" panose="00000400000000000000" pitchFamily="2" charset="-78"/>
              </a:rPr>
              <a:t>در صورت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 smtClean="0">
                <a:cs typeface="B Nazanin" panose="00000400000000000000" pitchFamily="2" charset="-78"/>
              </a:rPr>
              <a:t>، دادن </a:t>
            </a:r>
            <a:r>
              <a:rPr lang="fa-IR" sz="2800" dirty="0" err="1" smtClean="0">
                <a:cs typeface="B Nazanin" panose="00000400000000000000" pitchFamily="2" charset="-78"/>
              </a:rPr>
              <a:t>مسكن</a:t>
            </a:r>
            <a:r>
              <a:rPr lang="fa-IR" sz="2800" dirty="0" smtClean="0">
                <a:cs typeface="B Nazanin" panose="00000400000000000000" pitchFamily="2" charset="-78"/>
              </a:rPr>
              <a:t> به مادر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گرم </a:t>
            </a:r>
            <a:r>
              <a:rPr lang="fa-IR" sz="2800" dirty="0" smtClean="0">
                <a:cs typeface="B Nazanin" panose="00000400000000000000" pitchFamily="2" charset="-78"/>
              </a:rPr>
              <a:t>پستان قبل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شيردهي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سرد </a:t>
            </a:r>
            <a:r>
              <a:rPr lang="fa-IR" sz="2800" dirty="0" smtClean="0">
                <a:cs typeface="B Nazanin" panose="00000400000000000000" pitchFamily="2" charset="-78"/>
              </a:rPr>
              <a:t>بعد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دادن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برگ کلم </a:t>
            </a:r>
            <a:r>
              <a:rPr lang="fa-IR" sz="2800" dirty="0" smtClean="0">
                <a:cs typeface="B Nazanin" panose="00000400000000000000" pitchFamily="2" charset="-78"/>
              </a:rPr>
              <a:t>در فواصل تغذیه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در صورت ادامه تب ،عدم بهبودی یا </a:t>
            </a:r>
            <a:r>
              <a:rPr lang="fa-IR" sz="2800" dirty="0" err="1" smtClean="0">
                <a:cs typeface="B Nazanin" panose="00000400000000000000" pitchFamily="2" charset="-78"/>
              </a:rPr>
              <a:t>بدترشدن</a:t>
            </a:r>
            <a:r>
              <a:rPr lang="fa-IR" sz="2800" dirty="0" smtClean="0">
                <a:cs typeface="B Nazanin" panose="00000400000000000000" pitchFamily="2" charset="-78"/>
              </a:rPr>
              <a:t> علائم در طی 24 ساعت ارجاع فوری به پزشک (</a:t>
            </a:r>
            <a:r>
              <a:rPr lang="fa-IR" sz="2800" dirty="0">
                <a:cs typeface="B Nazanin" panose="00000400000000000000" pitchFamily="2" charset="-78"/>
              </a:rPr>
              <a:t>آنتی بیوتیک 10 الی14 )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2400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6" name="Rounded Rectangle 5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درمان التهاب پستان (</a:t>
              </a:r>
              <a:r>
                <a:rPr lang="fa-IR" sz="40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ماستیت</a:t>
              </a: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)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972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46238"/>
            <a:ext cx="8229600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شناور و یا آویزان کردن و یا دوشیدن پستان مبتلا در یک لگن آب گرم قبل از شیردادن</a:t>
            </a:r>
          </a:p>
          <a:p>
            <a:r>
              <a:rPr lang="fa-IR" sz="3200" dirty="0" err="1" smtClean="0">
                <a:cs typeface="B Nazanin" panose="00000400000000000000" pitchFamily="2" charset="-78"/>
              </a:rPr>
              <a:t>درحالت</a:t>
            </a:r>
            <a:r>
              <a:rPr lang="fa-IR" sz="3200" dirty="0" smtClean="0">
                <a:cs typeface="B Nazanin" panose="00000400000000000000" pitchFamily="2" charset="-78"/>
              </a:rPr>
              <a:t> رکوع شیردادن به شیرخوار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ممانعت از افتادن بیش از حد پستان( استفاده </a:t>
            </a:r>
            <a:r>
              <a:rPr lang="fa-IR" sz="3200" dirty="0" err="1" smtClean="0">
                <a:cs typeface="B Nazanin" panose="00000400000000000000" pitchFamily="2" charset="-78"/>
              </a:rPr>
              <a:t>ازحوله</a:t>
            </a:r>
            <a:r>
              <a:rPr lang="fa-IR" sz="3200" dirty="0" smtClean="0">
                <a:cs typeface="B Nazanin" panose="00000400000000000000" pitchFamily="2" charset="-78"/>
              </a:rPr>
              <a:t>  لوله شده)بخصوص در حین شیردهی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ماساژ پستان و ماساژ و انبساط عضله </a:t>
            </a:r>
            <a:r>
              <a:rPr lang="fa-IR" sz="3200" dirty="0" err="1" smtClean="0">
                <a:cs typeface="B Nazanin" panose="00000400000000000000" pitchFamily="2" charset="-78"/>
              </a:rPr>
              <a:t>پکتورال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اولتراسوند</a:t>
            </a:r>
            <a:r>
              <a:rPr lang="fa-IR" sz="3200" dirty="0" smtClean="0">
                <a:cs typeface="B Nazanin" panose="00000400000000000000" pitchFamily="2" charset="-78"/>
              </a:rPr>
              <a:t>، گرمای تابشی، </a:t>
            </a:r>
            <a:r>
              <a:rPr lang="fa-IR" sz="3200" dirty="0" err="1" smtClean="0">
                <a:cs typeface="B Nazanin" panose="00000400000000000000" pitchFamily="2" charset="-78"/>
              </a:rPr>
              <a:t>اولترا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ویو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1190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)</a:t>
            </a:r>
            <a:endParaRPr lang="fa-IR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12" name="Rounded Rectangle 11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دیگر اقدامات مفید در درمان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317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6- آبسه </a:t>
            </a:r>
            <a:r>
              <a:rPr lang="fa-IR" sz="3600" b="1" dirty="0">
                <a:cs typeface="B Nazanin" panose="00000400000000000000" pitchFamily="2" charset="-78"/>
              </a:rPr>
              <a:t>پستان چیست و چه اقدامی </a:t>
            </a:r>
            <a:r>
              <a:rPr lang="fa-IR" sz="3600" b="1" dirty="0" err="1">
                <a:cs typeface="B Nazanin" panose="00000400000000000000" pitchFamily="2" charset="-78"/>
              </a:rPr>
              <a:t>بایدبرای</a:t>
            </a:r>
            <a:r>
              <a:rPr lang="fa-IR" sz="3600" b="1" dirty="0">
                <a:cs typeface="B Nazanin" panose="00000400000000000000" pitchFamily="2" charset="-78"/>
              </a:rPr>
              <a:t> بهبود وضعیت باید انجام شود؟ 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559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2"/>
          </a:xfrm>
        </p:spPr>
        <p:txBody>
          <a:bodyPr/>
          <a:lstStyle/>
          <a:p>
            <a:pPr algn="ctr"/>
            <a:r>
              <a:rPr lang="en-US" sz="3600" b="1" dirty="0" smtClean="0">
                <a:cs typeface="B Nazanin" panose="00000400000000000000" pitchFamily="2" charset="-78"/>
              </a:rPr>
              <a:t>-1</a:t>
            </a:r>
            <a:r>
              <a:rPr lang="fa-IR" sz="3600" b="1" dirty="0" smtClean="0">
                <a:cs typeface="B Nazanin" panose="00000400000000000000" pitchFamily="2" charset="-78"/>
              </a:rPr>
              <a:t>علت </a:t>
            </a:r>
            <a:r>
              <a:rPr lang="fa-IR" sz="3600" b="1" dirty="0">
                <a:cs typeface="B Nazanin" panose="00000400000000000000" pitchFamily="2" charset="-78"/>
              </a:rPr>
              <a:t>ایجاد احتقان پستان چیست </a:t>
            </a:r>
            <a:r>
              <a:rPr lang="fa-IR" sz="3600" b="1" dirty="0" err="1">
                <a:cs typeface="B Nazanin" panose="00000400000000000000" pitchFamily="2" charset="-78"/>
              </a:rPr>
              <a:t>ودر</a:t>
            </a:r>
            <a:r>
              <a:rPr lang="fa-IR" sz="3600" b="1" dirty="0">
                <a:cs typeface="B Nazanin" panose="00000400000000000000" pitchFamily="2" charset="-78"/>
              </a:rPr>
              <a:t> صورت بروز احتقان در پستان چه </a:t>
            </a:r>
            <a:r>
              <a:rPr lang="fa-IR" sz="3600" b="1" dirty="0" err="1">
                <a:cs typeface="B Nazanin" panose="00000400000000000000" pitchFamily="2" charset="-78"/>
              </a:rPr>
              <a:t>بايد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cs typeface="B Nazanin" panose="00000400000000000000" pitchFamily="2" charset="-78"/>
              </a:rPr>
              <a:t>كرد</a:t>
            </a:r>
            <a:r>
              <a:rPr lang="fa-IR" sz="3600" b="1" dirty="0">
                <a:cs typeface="B Nazanin" panose="00000400000000000000" pitchFamily="2" charset="-78"/>
              </a:rPr>
              <a:t>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939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تجمع </a:t>
            </a:r>
            <a:r>
              <a:rPr lang="fa-IR" sz="3200" dirty="0">
                <a:cs typeface="B Nazanin" panose="00000400000000000000" pitchFamily="2" charset="-78"/>
              </a:rPr>
              <a:t>موضعی </a:t>
            </a:r>
            <a:r>
              <a:rPr lang="fa-IR" sz="3200" dirty="0" smtClean="0">
                <a:cs typeface="B Nazanin" panose="00000400000000000000" pitchFamily="2" charset="-78"/>
              </a:rPr>
              <a:t>چرک با </a:t>
            </a:r>
            <a:r>
              <a:rPr lang="fa-IR" sz="3200" dirty="0" err="1" smtClean="0">
                <a:cs typeface="B Nazanin" panose="00000400000000000000" pitchFamily="2" charset="-78"/>
              </a:rPr>
              <a:t>جدار</a:t>
            </a:r>
            <a:r>
              <a:rPr lang="fa-IR" sz="3200" dirty="0" smtClean="0">
                <a:cs typeface="B Nazanin" panose="00000400000000000000" pitchFamily="2" charset="-78"/>
              </a:rPr>
              <a:t> مشخص در بافت عفونی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علت:</a:t>
            </a:r>
          </a:p>
          <a:p>
            <a:pPr lvl="1">
              <a:lnSpc>
                <a:spcPct val="150000"/>
              </a:lnSpc>
            </a:pPr>
            <a:r>
              <a:rPr lang="fa-IR" sz="2800" dirty="0">
                <a:cs typeface="B Nazanin" panose="00000400000000000000" pitchFamily="2" charset="-78"/>
              </a:rPr>
              <a:t>عارضه </a:t>
            </a:r>
            <a:r>
              <a:rPr lang="fa-IR" sz="2800" dirty="0" err="1">
                <a:cs typeface="B Nazanin" panose="00000400000000000000" pitchFamily="2" charset="-78"/>
              </a:rPr>
              <a:t>ماستیت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عفونی 11%-2%</a:t>
            </a:r>
          </a:p>
          <a:p>
            <a:pPr lv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تقریبا همیشه بدنبال درمان نامناسب و غیرموثر </a:t>
            </a:r>
            <a:r>
              <a:rPr lang="fa-IR" sz="2800" dirty="0" err="1" smtClean="0">
                <a:cs typeface="B Nazanin" panose="00000400000000000000" pitchFamily="2" charset="-78"/>
              </a:rPr>
              <a:t>ماستیت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علایم </a:t>
            </a:r>
            <a:r>
              <a:rPr lang="fa-IR" sz="3200" dirty="0">
                <a:cs typeface="B Nazanin" panose="00000400000000000000" pitchFamily="2" charset="-78"/>
              </a:rPr>
              <a:t>و نشانه های آن شامل </a:t>
            </a:r>
            <a:r>
              <a:rPr lang="fa-IR" sz="3200" b="1" dirty="0" smtClean="0">
                <a:cs typeface="B Nazanin" panose="00000400000000000000" pitchFamily="2" charset="-78"/>
              </a:rPr>
              <a:t>بیحالی، تهوع، </a:t>
            </a:r>
            <a:r>
              <a:rPr lang="fa-IR" sz="3200" b="1" dirty="0">
                <a:cs typeface="B Nazanin" panose="00000400000000000000" pitchFamily="2" charset="-78"/>
              </a:rPr>
              <a:t>خستگی </a:t>
            </a:r>
            <a:r>
              <a:rPr lang="fa-IR" sz="3200" b="1" dirty="0" smtClean="0">
                <a:cs typeface="B Nazanin" panose="00000400000000000000" pitchFamily="2" charset="-78"/>
              </a:rPr>
              <a:t>زیاد، </a:t>
            </a:r>
            <a:r>
              <a:rPr lang="fa-IR" sz="3200" b="1" dirty="0">
                <a:cs typeface="B Nazanin" panose="00000400000000000000" pitchFamily="2" charset="-78"/>
              </a:rPr>
              <a:t>درد عضلانی همراه </a:t>
            </a:r>
            <a:r>
              <a:rPr lang="fa-IR" sz="3200" b="1" dirty="0" smtClean="0">
                <a:cs typeface="B Nazanin" panose="00000400000000000000" pitchFamily="2" charset="-78"/>
              </a:rPr>
              <a:t>تورم و </a:t>
            </a:r>
            <a:r>
              <a:rPr lang="fa-IR" sz="3200" b="1" dirty="0">
                <a:cs typeface="B Nazanin" panose="00000400000000000000" pitchFamily="2" charset="-78"/>
              </a:rPr>
              <a:t>قرمزی موضعی </a:t>
            </a:r>
            <a:r>
              <a:rPr lang="fa-IR" sz="3200" dirty="0">
                <a:cs typeface="B Nazanin" panose="00000400000000000000" pitchFamily="2" charset="-78"/>
              </a:rPr>
              <a:t>است. 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543434" y="360554"/>
            <a:ext cx="8118092" cy="1030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9" name="Rounded Rectangle 8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آبسه پستان چیست 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68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درمان آبسه </a:t>
            </a:r>
            <a:r>
              <a:rPr lang="fa-IR" dirty="0" err="1">
                <a:cs typeface="B Nazanin" panose="00000400000000000000" pitchFamily="2" charset="-78"/>
              </a:rPr>
              <a:t>نيز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شبيه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ماستيت</a:t>
            </a:r>
            <a:r>
              <a:rPr lang="fa-IR" dirty="0">
                <a:cs typeface="B Nazanin" panose="00000400000000000000" pitchFamily="2" charset="-78"/>
              </a:rPr>
              <a:t> است اما </a:t>
            </a:r>
            <a:r>
              <a:rPr lang="fa-IR" dirty="0" err="1">
                <a:cs typeface="B Nazanin" panose="00000400000000000000" pitchFamily="2" charset="-78"/>
              </a:rPr>
              <a:t>ممكن</a:t>
            </a:r>
            <a:r>
              <a:rPr lang="fa-IR" dirty="0">
                <a:cs typeface="B Nazanin" panose="00000400000000000000" pitchFamily="2" charset="-78"/>
              </a:rPr>
              <a:t> است </a:t>
            </a:r>
            <a:r>
              <a:rPr lang="fa-IR" dirty="0" err="1">
                <a:cs typeface="B Nazanin" panose="00000400000000000000" pitchFamily="2" charset="-78"/>
              </a:rPr>
              <a:t>براي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تخليه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چرك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نياز</a:t>
            </a:r>
            <a:r>
              <a:rPr lang="fa-IR" dirty="0">
                <a:cs typeface="B Nazanin" panose="00000400000000000000" pitchFamily="2" charset="-78"/>
              </a:rPr>
              <a:t> به </a:t>
            </a:r>
            <a:r>
              <a:rPr lang="fa-IR" dirty="0" err="1">
                <a:cs typeface="B Nazanin" panose="00000400000000000000" pitchFamily="2" charset="-78"/>
              </a:rPr>
              <a:t>شكافتن</a:t>
            </a:r>
            <a:r>
              <a:rPr lang="fa-IR" dirty="0">
                <a:cs typeface="B Nazanin" panose="00000400000000000000" pitchFamily="2" charset="-78"/>
              </a:rPr>
              <a:t> آبسه هم باشد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طور </a:t>
            </a:r>
            <a:r>
              <a:rPr lang="fa-IR" dirty="0" err="1">
                <a:cs typeface="B Nazanin" panose="00000400000000000000" pitchFamily="2" charset="-78"/>
              </a:rPr>
              <a:t>كلي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تغذيه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شيرخوار</a:t>
            </a:r>
            <a:r>
              <a:rPr lang="fa-IR" dirty="0">
                <a:cs typeface="B Nazanin" panose="00000400000000000000" pitchFamily="2" charset="-78"/>
              </a:rPr>
              <a:t> با </a:t>
            </a:r>
            <a:r>
              <a:rPr lang="fa-IR" dirty="0" err="1">
                <a:cs typeface="B Nazanin" panose="00000400000000000000" pitchFamily="2" charset="-78"/>
              </a:rPr>
              <a:t>شير</a:t>
            </a:r>
            <a:r>
              <a:rPr lang="fa-IR" dirty="0">
                <a:cs typeface="B Nazanin" panose="00000400000000000000" pitchFamily="2" charset="-78"/>
              </a:rPr>
              <a:t> مادر‌ از پستان مبتلا </a:t>
            </a:r>
            <a:r>
              <a:rPr lang="fa-IR" dirty="0" err="1">
                <a:cs typeface="B Nazanin" panose="00000400000000000000" pitchFamily="2" charset="-78"/>
              </a:rPr>
              <a:t>منعي</a:t>
            </a:r>
            <a:r>
              <a:rPr lang="fa-IR" dirty="0">
                <a:cs typeface="B Nazanin" panose="00000400000000000000" pitchFamily="2" charset="-78"/>
              </a:rPr>
              <a:t> ندارد مگر </a:t>
            </a:r>
            <a:r>
              <a:rPr lang="fa-IR" dirty="0" err="1">
                <a:cs typeface="B Nazanin" panose="00000400000000000000" pitchFamily="2" charset="-78"/>
              </a:rPr>
              <a:t>اين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كه</a:t>
            </a:r>
            <a:r>
              <a:rPr lang="fa-IR" dirty="0">
                <a:cs typeface="B Nazanin" panose="00000400000000000000" pitchFamily="2" charset="-78"/>
              </a:rPr>
              <a:t> آبسه به </a:t>
            </a:r>
            <a:r>
              <a:rPr lang="fa-IR" dirty="0" err="1">
                <a:cs typeface="B Nazanin" panose="00000400000000000000" pitchFamily="2" charset="-78"/>
              </a:rPr>
              <a:t>مجاري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شير</a:t>
            </a:r>
            <a:r>
              <a:rPr lang="fa-IR" dirty="0">
                <a:cs typeface="B Nazanin" panose="00000400000000000000" pitchFamily="2" charset="-78"/>
              </a:rPr>
              <a:t> سر باز </a:t>
            </a:r>
            <a:r>
              <a:rPr lang="fa-IR" dirty="0" err="1">
                <a:cs typeface="B Nazanin" panose="00000400000000000000" pitchFamily="2" charset="-78"/>
              </a:rPr>
              <a:t>كرده</a:t>
            </a:r>
            <a:r>
              <a:rPr lang="fa-IR" dirty="0">
                <a:cs typeface="B Nazanin" panose="00000400000000000000" pitchFamily="2" charset="-78"/>
              </a:rPr>
              <a:t> باشد. البته معمولا آبسه به </a:t>
            </a:r>
            <a:r>
              <a:rPr lang="fa-IR" dirty="0" err="1">
                <a:cs typeface="B Nazanin" panose="00000400000000000000" pitchFamily="2" charset="-78"/>
              </a:rPr>
              <a:t>بيرون</a:t>
            </a:r>
            <a:r>
              <a:rPr lang="fa-IR" dirty="0">
                <a:cs typeface="B Nazanin" panose="00000400000000000000" pitchFamily="2" charset="-78"/>
              </a:rPr>
              <a:t> از نسج پستان باز </a:t>
            </a:r>
            <a:r>
              <a:rPr lang="fa-IR" dirty="0" err="1">
                <a:cs typeface="B Nazanin" panose="00000400000000000000" pitchFamily="2" charset="-78"/>
              </a:rPr>
              <a:t>مي</a:t>
            </a:r>
            <a:r>
              <a:rPr lang="fa-IR" dirty="0">
                <a:cs typeface="B Nazanin" panose="00000400000000000000" pitchFamily="2" charset="-78"/>
              </a:rPr>
              <a:t> شود.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اگر </a:t>
            </a:r>
            <a:r>
              <a:rPr lang="fa-IR" dirty="0">
                <a:cs typeface="B Nazanin" panose="00000400000000000000" pitchFamily="2" charset="-78"/>
              </a:rPr>
              <a:t>آبسه پستان </a:t>
            </a:r>
            <a:r>
              <a:rPr lang="fa-IR" dirty="0" err="1">
                <a:cs typeface="B Nazanin" panose="00000400000000000000" pitchFamily="2" charset="-78"/>
              </a:rPr>
              <a:t>شكافته</a:t>
            </a:r>
            <a:r>
              <a:rPr lang="fa-IR" dirty="0">
                <a:cs typeface="B Nazanin" panose="00000400000000000000" pitchFamily="2" charset="-78"/>
              </a:rPr>
              <a:t> شود و </a:t>
            </a:r>
            <a:r>
              <a:rPr lang="fa-IR" dirty="0" err="1">
                <a:cs typeface="B Nazanin" panose="00000400000000000000" pitchFamily="2" charset="-78"/>
              </a:rPr>
              <a:t>شكاف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نزديك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در محل گرفتن پستان نباشد </a:t>
            </a:r>
            <a:r>
              <a:rPr lang="fa-IR" dirty="0">
                <a:cs typeface="B Nazanin" panose="00000400000000000000" pitchFamily="2" charset="-78"/>
              </a:rPr>
              <a:t>ادامه </a:t>
            </a:r>
            <a:r>
              <a:rPr lang="fa-IR" dirty="0" err="1">
                <a:cs typeface="B Nazanin" panose="00000400000000000000" pitchFamily="2" charset="-78"/>
              </a:rPr>
              <a:t>تغذيه</a:t>
            </a:r>
            <a:r>
              <a:rPr lang="fa-IR" dirty="0">
                <a:cs typeface="B Nazanin" panose="00000400000000000000" pitchFamily="2" charset="-78"/>
              </a:rPr>
              <a:t> از پستان مبتلا بدون </a:t>
            </a:r>
            <a:r>
              <a:rPr lang="fa-IR" dirty="0" err="1">
                <a:cs typeface="B Nazanin" panose="00000400000000000000" pitchFamily="2" charset="-78"/>
              </a:rPr>
              <a:t>اشكال</a:t>
            </a:r>
            <a:r>
              <a:rPr lang="fa-IR" dirty="0">
                <a:cs typeface="B Nazanin" panose="00000400000000000000" pitchFamily="2" charset="-78"/>
              </a:rPr>
              <a:t> است </a:t>
            </a:r>
            <a:endParaRPr lang="fa-IR" dirty="0" smtClean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اگر </a:t>
            </a:r>
            <a:r>
              <a:rPr lang="fa-IR" dirty="0">
                <a:cs typeface="B Nazanin" panose="00000400000000000000" pitchFamily="2" charset="-78"/>
              </a:rPr>
              <a:t>محل </a:t>
            </a:r>
            <a:r>
              <a:rPr lang="fa-IR" dirty="0" err="1">
                <a:cs typeface="B Nazanin" panose="00000400000000000000" pitchFamily="2" charset="-78"/>
              </a:rPr>
              <a:t>شكاف</a:t>
            </a:r>
            <a:r>
              <a:rPr lang="fa-IR" dirty="0">
                <a:cs typeface="B Nazanin" panose="00000400000000000000" pitchFamily="2" charset="-78"/>
              </a:rPr>
              <a:t> به </a:t>
            </a:r>
            <a:r>
              <a:rPr lang="fa-IR" dirty="0" err="1">
                <a:cs typeface="B Nazanin" panose="00000400000000000000" pitchFamily="2" charset="-78"/>
              </a:rPr>
              <a:t>نوك</a:t>
            </a:r>
            <a:r>
              <a:rPr lang="fa-IR" dirty="0">
                <a:cs typeface="B Nazanin" panose="00000400000000000000" pitchFamily="2" charset="-78"/>
              </a:rPr>
              <a:t> پستان و هاله </a:t>
            </a:r>
            <a:r>
              <a:rPr lang="fa-IR" dirty="0" err="1">
                <a:cs typeface="B Nazanin" panose="00000400000000000000" pitchFamily="2" charset="-78"/>
              </a:rPr>
              <a:t>نزديك</a:t>
            </a:r>
            <a:r>
              <a:rPr lang="fa-IR" dirty="0">
                <a:cs typeface="B Nazanin" panose="00000400000000000000" pitchFamily="2" charset="-78"/>
              </a:rPr>
              <a:t> باشد </a:t>
            </a:r>
            <a:r>
              <a:rPr lang="fa-IR" dirty="0" err="1">
                <a:cs typeface="B Nazanin" panose="00000400000000000000" pitchFamily="2" charset="-78"/>
              </a:rPr>
              <a:t>مي</a:t>
            </a:r>
            <a:r>
              <a:rPr lang="fa-IR" dirty="0">
                <a:cs typeface="B Nazanin" panose="00000400000000000000" pitchFamily="2" charset="-78"/>
              </a:rPr>
              <a:t> توانید مدت 48 تا 72 ساعت </a:t>
            </a:r>
            <a:r>
              <a:rPr lang="fa-IR" dirty="0" err="1">
                <a:cs typeface="B Nazanin" panose="00000400000000000000" pitchFamily="2" charset="-78"/>
              </a:rPr>
              <a:t>شير</a:t>
            </a:r>
            <a:r>
              <a:rPr lang="fa-IR" dirty="0">
                <a:cs typeface="B Nazanin" panose="00000400000000000000" pitchFamily="2" charset="-78"/>
              </a:rPr>
              <a:t> آن پستان را بدوشید و دور </a:t>
            </a:r>
            <a:r>
              <a:rPr lang="fa-IR" dirty="0" err="1">
                <a:cs typeface="B Nazanin" panose="00000400000000000000" pitchFamily="2" charset="-78"/>
              </a:rPr>
              <a:t>بريزید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ولي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تغذيه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كودك</a:t>
            </a:r>
            <a:r>
              <a:rPr lang="fa-IR" dirty="0">
                <a:cs typeface="B Nazanin" panose="00000400000000000000" pitchFamily="2" charset="-78"/>
              </a:rPr>
              <a:t> را از پستان </a:t>
            </a:r>
            <a:r>
              <a:rPr lang="fa-IR" dirty="0" err="1">
                <a:cs typeface="B Nazanin" panose="00000400000000000000" pitchFamily="2" charset="-78"/>
              </a:rPr>
              <a:t>ديگر</a:t>
            </a:r>
            <a:r>
              <a:rPr lang="fa-IR" dirty="0">
                <a:cs typeface="B Nazanin" panose="00000400000000000000" pitchFamily="2" charset="-78"/>
              </a:rPr>
              <a:t> ادامه دهید.</a:t>
            </a:r>
          </a:p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543434" y="360554"/>
            <a:ext cx="8118092" cy="1030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28600"/>
            <a:ext cx="8229600" cy="1142121"/>
            <a:chOff x="0" y="439"/>
            <a:chExt cx="8229600" cy="1142121"/>
          </a:xfrm>
        </p:grpSpPr>
        <p:sp>
          <p:nvSpPr>
            <p:cNvPr id="9" name="Rounded Rectangle 8"/>
            <p:cNvSpPr/>
            <p:nvPr/>
          </p:nvSpPr>
          <p:spPr>
            <a:xfrm>
              <a:off x="0" y="439"/>
              <a:ext cx="8229600" cy="11421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55754" y="56193"/>
              <a:ext cx="8118092" cy="103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آبسه پستان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68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138"/>
            <a:ext cx="8077200" cy="2328862"/>
          </a:xfrm>
        </p:spPr>
        <p:txBody>
          <a:bodyPr/>
          <a:lstStyle/>
          <a:p>
            <a:r>
              <a:rPr lang="fa-IR" sz="2800" dirty="0">
                <a:cs typeface="B Nazanin" panose="00000400000000000000" pitchFamily="2" charset="-78"/>
              </a:rPr>
              <a:t>حالت طبیعی</a:t>
            </a:r>
            <a:r>
              <a:rPr lang="fa-IR" sz="2800" dirty="0" smtClean="0">
                <a:cs typeface="B Nazanin" panose="00000400000000000000" pitchFamily="2" charset="-78"/>
              </a:rPr>
              <a:t>،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دوطرفه، 5-3 روز اول، هنگام افزایش </a:t>
            </a:r>
            <a:r>
              <a:rPr lang="fa-IR" sz="2800" dirty="0" err="1" smtClean="0">
                <a:cs typeface="B Nazanin" panose="00000400000000000000" pitchFamily="2" charset="-78"/>
              </a:rPr>
              <a:t>شیردر</a:t>
            </a:r>
            <a:r>
              <a:rPr lang="fa-IR" sz="2800" dirty="0" smtClean="0">
                <a:cs typeface="B Nazanin" panose="00000400000000000000" pitchFamily="2" charset="-78"/>
              </a:rPr>
              <a:t> طی مرحله دوم تولید شیر( </a:t>
            </a:r>
            <a:r>
              <a:rPr lang="fa-IR" sz="2800" dirty="0" err="1" smtClean="0">
                <a:cs typeface="B Nazanin" panose="00000400000000000000" pitchFamily="2" charset="-78"/>
              </a:rPr>
              <a:t>لاکتو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ژنزیس</a:t>
            </a:r>
            <a:r>
              <a:rPr lang="fa-IR" sz="2800" dirty="0" smtClean="0">
                <a:cs typeface="B Nazanin" panose="00000400000000000000" pitchFamily="2" charset="-78"/>
              </a:rPr>
              <a:t> 2)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بموازات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توليد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شيربيشتر</a:t>
            </a:r>
            <a:r>
              <a:rPr lang="fa-IR" sz="2800" dirty="0">
                <a:cs typeface="B Nazanin" panose="00000400000000000000" pitchFamily="2" charset="-78"/>
              </a:rPr>
              <a:t>، خون </a:t>
            </a:r>
            <a:r>
              <a:rPr lang="fa-IR" sz="2800" dirty="0" err="1">
                <a:cs typeface="B Nazanin" panose="00000400000000000000" pitchFamily="2" charset="-78"/>
              </a:rPr>
              <a:t>بيشتري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نيز</a:t>
            </a:r>
            <a:r>
              <a:rPr lang="fa-IR" sz="2800" dirty="0">
                <a:cs typeface="B Nazanin" panose="00000400000000000000" pitchFamily="2" charset="-78"/>
              </a:rPr>
              <a:t> در پستان </a:t>
            </a:r>
            <a:r>
              <a:rPr lang="fa-IR" sz="2800" dirty="0" err="1">
                <a:cs typeface="B Nazanin" panose="00000400000000000000" pitchFamily="2" charset="-78"/>
              </a:rPr>
              <a:t>جريان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يابد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پستان ها </a:t>
            </a:r>
            <a:r>
              <a:rPr lang="fa-IR" sz="2800" b="1" dirty="0" err="1" smtClean="0">
                <a:cs typeface="B Nazanin" panose="00000400000000000000" pitchFamily="2" charset="-78"/>
              </a:rPr>
              <a:t>بزرگتر</a:t>
            </a:r>
            <a:r>
              <a:rPr lang="fa-IR" sz="2800" dirty="0" err="1" smtClean="0">
                <a:cs typeface="B Nazanin" panose="00000400000000000000" pitchFamily="2" charset="-78"/>
              </a:rPr>
              <a:t>،</a:t>
            </a:r>
            <a:r>
              <a:rPr lang="fa-IR" sz="2800" b="1" dirty="0" err="1" smtClean="0">
                <a:cs typeface="B Nazanin" panose="00000400000000000000" pitchFamily="2" charset="-78"/>
              </a:rPr>
              <a:t>گرمتر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b="1" dirty="0" smtClean="0">
                <a:cs typeface="B Nazanin" panose="00000400000000000000" pitchFamily="2" charset="-78"/>
              </a:rPr>
              <a:t>سنگین، بدون درد </a:t>
            </a:r>
            <a:r>
              <a:rPr lang="fa-IR" sz="2800" dirty="0" smtClean="0">
                <a:cs typeface="B Nazanin" panose="00000400000000000000" pitchFamily="2" charset="-78"/>
              </a:rPr>
              <a:t>(کمی ناراحت) و </a:t>
            </a:r>
            <a:r>
              <a:rPr lang="fa-IR" sz="2800" b="1" dirty="0" smtClean="0">
                <a:cs typeface="B Nazanin" panose="00000400000000000000" pitchFamily="2" charset="-78"/>
              </a:rPr>
              <a:t>بدون تب و قرمزی </a:t>
            </a:r>
            <a:r>
              <a:rPr lang="fa-IR" sz="2800" dirty="0" smtClean="0">
                <a:cs typeface="B Nazanin" panose="00000400000000000000" pitchFamily="2" charset="-78"/>
              </a:rPr>
              <a:t>با </a:t>
            </a:r>
            <a:r>
              <a:rPr lang="fa-IR" sz="2800" b="1" dirty="0" smtClean="0">
                <a:cs typeface="B Nazanin" panose="00000400000000000000" pitchFamily="2" charset="-78"/>
              </a:rPr>
              <a:t>جریان </a:t>
            </a:r>
            <a:r>
              <a:rPr lang="fa-IR" sz="2800" b="1" dirty="0" err="1" smtClean="0">
                <a:cs typeface="B Nazanin" panose="00000400000000000000" pitchFamily="2" charset="-78"/>
              </a:rPr>
              <a:t>شیرطبیعی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</a:p>
          <a:p>
            <a:pPr marL="392113" lvl="1" indent="0">
              <a:buNone/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7242834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938587" y="3886200"/>
            <a:ext cx="4748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2800" dirty="0" err="1" smtClean="0">
                <a:cs typeface="B Nazanin" panose="00000400000000000000" pitchFamily="2" charset="-78"/>
              </a:rPr>
              <a:t>براي</a:t>
            </a:r>
            <a:r>
              <a:rPr lang="fa-IR" sz="2800" dirty="0" smtClean="0">
                <a:cs typeface="B Nazanin" panose="00000400000000000000" pitchFamily="2" charset="-78"/>
              </a:rPr>
              <a:t> رفع </a:t>
            </a:r>
            <a:r>
              <a:rPr lang="fa-IR" sz="2800" dirty="0" err="1" smtClean="0">
                <a:cs typeface="B Nazanin" panose="00000400000000000000" pitchFamily="2" charset="-78"/>
              </a:rPr>
              <a:t>پري</a:t>
            </a:r>
            <a:r>
              <a:rPr lang="fa-IR" sz="2800" dirty="0" smtClean="0">
                <a:cs typeface="B Nazanin" panose="00000400000000000000" pitchFamily="2" charset="-78"/>
              </a:rPr>
              <a:t> پستان</a:t>
            </a:r>
          </a:p>
          <a:p>
            <a:pPr lvl="1"/>
            <a:r>
              <a:rPr lang="fa-IR" sz="2400" b="1" dirty="0" err="1" smtClean="0">
                <a:cs typeface="B Nazanin" panose="00000400000000000000" pitchFamily="2" charset="-78"/>
              </a:rPr>
              <a:t>تغذيه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err="1" smtClean="0">
                <a:cs typeface="B Nazanin" panose="00000400000000000000" pitchFamily="2" charset="-78"/>
              </a:rPr>
              <a:t>مكرر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شیرخوار،</a:t>
            </a:r>
            <a:r>
              <a:rPr lang="fa-IR" sz="24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400" b="1" dirty="0" smtClean="0">
                <a:cs typeface="B Nazanin" panose="00000400000000000000" pitchFamily="2" charset="-78"/>
              </a:rPr>
              <a:t> سرد </a:t>
            </a:r>
            <a:r>
              <a:rPr lang="fa-IR" sz="2400" dirty="0" err="1" smtClean="0">
                <a:cs typeface="B Nazanin" panose="00000400000000000000" pitchFamily="2" charset="-78"/>
              </a:rPr>
              <a:t>دربين</a:t>
            </a:r>
            <a:r>
              <a:rPr lang="fa-IR" sz="2400" dirty="0" smtClean="0">
                <a:cs typeface="B Nazanin" panose="00000400000000000000" pitchFamily="2" charset="-78"/>
              </a:rPr>
              <a:t> وعده </a:t>
            </a:r>
            <a:r>
              <a:rPr lang="fa-IR" sz="2400" dirty="0" err="1" smtClean="0">
                <a:cs typeface="B Nazanin" panose="00000400000000000000" pitchFamily="2" charset="-78"/>
              </a:rPr>
              <a:t>هاي</a:t>
            </a:r>
            <a:r>
              <a:rPr lang="fa-IR" sz="2400" dirty="0" smtClean="0">
                <a:cs typeface="B Nazanin" panose="00000400000000000000" pitchFamily="2" charset="-78"/>
              </a:rPr>
              <a:t> شیردهی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ظرف چند </a:t>
            </a:r>
            <a:r>
              <a:rPr lang="fa-IR" sz="2400" dirty="0" err="1" smtClean="0">
                <a:cs typeface="B Nazanin" panose="00000400000000000000" pitchFamily="2" charset="-78"/>
              </a:rPr>
              <a:t>روزتنظیم</a:t>
            </a:r>
            <a:r>
              <a:rPr lang="fa-IR" sz="2400" dirty="0" smtClean="0">
                <a:cs typeface="B Nazanin" panose="00000400000000000000" pitchFamily="2" charset="-78"/>
              </a:rPr>
              <a:t> تولید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r>
              <a:rPr lang="fa-IR" sz="2400" dirty="0" smtClean="0">
                <a:cs typeface="B Nazanin" panose="00000400000000000000" pitchFamily="2" charset="-78"/>
              </a:rPr>
              <a:t> متناسب با </a:t>
            </a:r>
            <a:r>
              <a:rPr lang="fa-IR" sz="2400" dirty="0" err="1" smtClean="0">
                <a:cs typeface="B Nazanin" panose="00000400000000000000" pitchFamily="2" charset="-78"/>
              </a:rPr>
              <a:t>نياز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شيرخوار</a:t>
            </a:r>
            <a:endParaRPr lang="fa-IR" sz="2800" dirty="0" smtClean="0">
              <a:cs typeface="B Nazanin" panose="00000400000000000000" pitchFamily="2" charset="-78"/>
            </a:endParaRP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2800" dirty="0" smtClean="0">
              <a:cs typeface="B Nazanin" panose="00000400000000000000" pitchFamily="2" charset="-78"/>
            </a:endParaRPr>
          </a:p>
          <a:p>
            <a:pPr marL="392113" lvl="1" indent="0">
              <a:buFont typeface="Verdana" pitchFamily="34" charset="0"/>
              <a:buNone/>
            </a:pP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2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/>
          <a:lstStyle/>
          <a:p>
            <a:r>
              <a:rPr lang="fa-IR" sz="2800" dirty="0">
                <a:cs typeface="B Nazanin" panose="00000400000000000000" pitchFamily="2" charset="-78"/>
              </a:rPr>
              <a:t>شایع </a:t>
            </a:r>
            <a:r>
              <a:rPr lang="fa-IR" sz="2800" dirty="0" err="1" smtClean="0">
                <a:cs typeface="B Nazanin" panose="00000400000000000000" pitchFamily="2" charset="-78"/>
              </a:rPr>
              <a:t>درروز</a:t>
            </a:r>
            <a:r>
              <a:rPr lang="fa-IR" sz="2800" dirty="0" smtClean="0">
                <a:cs typeface="B Nazanin" panose="00000400000000000000" pitchFamily="2" charset="-78"/>
              </a:rPr>
              <a:t> های </a:t>
            </a:r>
            <a:r>
              <a:rPr lang="fa-IR" sz="2800" dirty="0">
                <a:cs typeface="B Nazanin" panose="00000400000000000000" pitchFamily="2" charset="-78"/>
              </a:rPr>
              <a:t>5-3 پس </a:t>
            </a:r>
            <a:r>
              <a:rPr lang="fa-IR" sz="2800" dirty="0" smtClean="0">
                <a:cs typeface="B Nazanin" panose="00000400000000000000" pitchFamily="2" charset="-78"/>
              </a:rPr>
              <a:t>از زایمان، </a:t>
            </a:r>
            <a:r>
              <a:rPr lang="fa-IR" sz="2800" dirty="0" err="1" smtClean="0">
                <a:cs typeface="B Nazanin" panose="00000400000000000000" pitchFamily="2" charset="-78"/>
              </a:rPr>
              <a:t>غموما</a:t>
            </a:r>
            <a:r>
              <a:rPr lang="fa-IR" sz="2800" dirty="0" smtClean="0">
                <a:cs typeface="B Nazanin" panose="00000400000000000000" pitchFamily="2" charset="-78"/>
              </a:rPr>
              <a:t> دو طرفه، امکان تب خفیف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پستانها </a:t>
            </a:r>
            <a:r>
              <a:rPr lang="fa-IR" sz="2800" dirty="0">
                <a:cs typeface="B Nazanin" panose="00000400000000000000" pitchFamily="2" charset="-78"/>
              </a:rPr>
              <a:t>تحت </a:t>
            </a:r>
            <a:r>
              <a:rPr lang="fa-IR" sz="2800" dirty="0" smtClean="0">
                <a:cs typeface="B Nazanin" panose="00000400000000000000" pitchFamily="2" charset="-78"/>
              </a:rPr>
              <a:t>فشار، براق، </a:t>
            </a:r>
            <a:r>
              <a:rPr lang="fa-IR" sz="2800" dirty="0">
                <a:cs typeface="B Nazanin" panose="00000400000000000000" pitchFamily="2" charset="-78"/>
              </a:rPr>
              <a:t>داغ</a:t>
            </a:r>
            <a:r>
              <a:rPr lang="fa-IR" sz="2800" dirty="0" smtClean="0">
                <a:cs typeface="B Nazanin" panose="00000400000000000000" pitchFamily="2" charset="-78"/>
              </a:rPr>
              <a:t>، متورم، قرمز و </a:t>
            </a:r>
            <a:r>
              <a:rPr lang="fa-IR" sz="2800" dirty="0" err="1" smtClean="0">
                <a:cs typeface="B Nazanin" panose="00000400000000000000" pitchFamily="2" charset="-78"/>
              </a:rPr>
              <a:t>دردناك</a:t>
            </a:r>
            <a:r>
              <a:rPr lang="fa-IR" sz="2400" dirty="0" smtClean="0">
                <a:cs typeface="B Nazanin" panose="00000400000000000000" pitchFamily="2" charset="-78"/>
              </a:rPr>
              <a:t>، (</a:t>
            </a:r>
            <a:r>
              <a:rPr lang="fa-IR" sz="2400" dirty="0" err="1" smtClean="0">
                <a:cs typeface="B Nazanin" panose="00000400000000000000" pitchFamily="2" charset="-78"/>
              </a:rPr>
              <a:t>گاها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دردزیر</a:t>
            </a:r>
            <a:r>
              <a:rPr lang="fa-IR" sz="2400" dirty="0" smtClean="0">
                <a:cs typeface="B Nazanin" panose="00000400000000000000" pitchFamily="2" charset="-78"/>
              </a:rPr>
              <a:t> بغل)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امکان کاهش </a:t>
            </a:r>
            <a:r>
              <a:rPr lang="fa-IR" sz="2800" dirty="0" err="1" smtClean="0">
                <a:cs typeface="B Nazanin" panose="00000400000000000000" pitchFamily="2" charset="-78"/>
              </a:rPr>
              <a:t>توليد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r>
              <a:rPr lang="fa-IR" sz="2800" dirty="0" smtClean="0">
                <a:cs typeface="B Nazanin" panose="00000400000000000000" pitchFamily="2" charset="-78"/>
              </a:rPr>
              <a:t>، اثر</a:t>
            </a:r>
            <a:r>
              <a:rPr lang="en-US" sz="2800" dirty="0" smtClean="0">
                <a:cs typeface="B Nazanin" panose="00000400000000000000" pitchFamily="2" charset="-78"/>
              </a:rPr>
              <a:t>FIL</a:t>
            </a:r>
            <a:r>
              <a:rPr lang="fa-IR" sz="2800" dirty="0" smtClean="0">
                <a:cs typeface="B Nazanin" panose="00000400000000000000" pitchFamily="2" charset="-78"/>
              </a:rPr>
              <a:t> و </a:t>
            </a:r>
            <a:r>
              <a:rPr lang="fa-IR" sz="2800" dirty="0" err="1" smtClean="0">
                <a:cs typeface="B Nazanin" panose="00000400000000000000" pitchFamily="2" charset="-78"/>
              </a:rPr>
              <a:t>رسپتور</a:t>
            </a:r>
            <a:r>
              <a:rPr lang="fa-IR" sz="2800" dirty="0" smtClean="0">
                <a:cs typeface="B Nazanin" panose="00000400000000000000" pitchFamily="2" charset="-78"/>
              </a:rPr>
              <a:t> های پرولاکتین </a:t>
            </a:r>
            <a:r>
              <a:rPr lang="fa-IR" sz="2800" dirty="0" err="1" smtClean="0">
                <a:cs typeface="B Nazanin" panose="00000400000000000000" pitchFamily="2" charset="-78"/>
              </a:rPr>
              <a:t>درکاهش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بیشترتوليد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شير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امکان قطع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(صدمه </a:t>
            </a:r>
            <a:r>
              <a:rPr lang="fa-IR" sz="2800" dirty="0" err="1">
                <a:cs typeface="B Nazanin" panose="00000400000000000000" pitchFamily="2" charset="-78"/>
              </a:rPr>
              <a:t>لاکتوسیت</a:t>
            </a:r>
            <a:r>
              <a:rPr lang="fa-IR" sz="2800" dirty="0">
                <a:cs typeface="B Nazanin" panose="00000400000000000000" pitchFamily="2" charset="-78"/>
              </a:rPr>
              <a:t> ها)</a:t>
            </a:r>
          </a:p>
          <a:p>
            <a:endParaRPr lang="fa-IR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48395107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00400" y="3810000"/>
            <a:ext cx="54102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2800" dirty="0" smtClean="0">
                <a:cs typeface="B Nazanin" panose="00000400000000000000" pitchFamily="2" charset="-78"/>
              </a:rPr>
              <a:t>احتقان پستان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همراه با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17&amp;return=true"/>
              </a:rPr>
              <a:t>احتقان هاله </a:t>
            </a:r>
            <a:r>
              <a:rPr lang="fa-IR" sz="2800" dirty="0" smtClean="0">
                <a:cs typeface="B Nazanin" panose="00000400000000000000" pitchFamily="2" charset="-78"/>
              </a:rPr>
              <a:t>(نیپل صاف، زخمی و تحریک نامطلوب)، اشکال </a:t>
            </a:r>
            <a:r>
              <a:rPr lang="fa-IR" sz="2800" dirty="0" err="1" smtClean="0">
                <a:cs typeface="B Nazanin" panose="00000400000000000000" pitchFamily="2" charset="-78"/>
              </a:rPr>
              <a:t>درگرفتن</a:t>
            </a:r>
            <a:r>
              <a:rPr lang="fa-IR" sz="2800" dirty="0" smtClean="0">
                <a:cs typeface="B Nazanin" panose="00000400000000000000" pitchFamily="2" charset="-78"/>
              </a:rPr>
              <a:t> پستان 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ادم</a:t>
            </a:r>
            <a:r>
              <a:rPr lang="fa-IR" sz="2800" dirty="0" smtClean="0">
                <a:cs typeface="B Nazanin" panose="00000400000000000000" pitchFamily="2" charset="-78"/>
              </a:rPr>
              <a:t> و زخم </a:t>
            </a:r>
            <a:r>
              <a:rPr lang="fa-IR" sz="2800" dirty="0" err="1" smtClean="0">
                <a:cs typeface="B Nazanin" panose="00000400000000000000" pitchFamily="2" charset="-78"/>
              </a:rPr>
              <a:t>نوك</a:t>
            </a:r>
            <a:r>
              <a:rPr lang="fa-IR" sz="2800" dirty="0" smtClean="0">
                <a:cs typeface="B Nazanin" panose="00000400000000000000" pitchFamily="2" charset="-78"/>
              </a:rPr>
              <a:t> پستان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پستان ها بزرگ و آویزان، </a:t>
            </a:r>
            <a:r>
              <a:rPr lang="fa-IR" sz="2800" dirty="0" err="1" smtClean="0">
                <a:cs typeface="B Nazanin" panose="00000400000000000000" pitchFamily="2" charset="-78"/>
              </a:rPr>
              <a:t>ادم</a:t>
            </a:r>
            <a:r>
              <a:rPr lang="fa-IR" sz="2800" dirty="0" smtClean="0">
                <a:cs typeface="B Nazanin" panose="00000400000000000000" pitchFamily="2" charset="-78"/>
              </a:rPr>
              <a:t> عمومی یا ازدیاد </a:t>
            </a:r>
            <a:r>
              <a:rPr lang="fa-IR" sz="2800" dirty="0" err="1" smtClean="0">
                <a:cs typeface="B Nazanin" panose="00000400000000000000" pitchFamily="2" charset="-78"/>
              </a:rPr>
              <a:t>فشارخون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0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800600"/>
          </a:xfrm>
        </p:spPr>
        <p:txBody>
          <a:bodyPr/>
          <a:lstStyle/>
          <a:p>
            <a:pPr lvl="1"/>
            <a:r>
              <a:rPr lang="fa-IR" sz="3200" dirty="0" err="1" smtClean="0">
                <a:cs typeface="B Nazanin" panose="00000400000000000000" pitchFamily="2" charset="-78"/>
              </a:rPr>
              <a:t>تاخير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شروع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با </a:t>
            </a:r>
            <a:r>
              <a:rPr lang="fa-IR" sz="3200" dirty="0" err="1">
                <a:cs typeface="B Nazanin" panose="00000400000000000000" pitchFamily="2" charset="-78"/>
              </a:rPr>
              <a:t>شيرمادر</a:t>
            </a:r>
            <a:r>
              <a:rPr lang="fa-IR" sz="3200" dirty="0">
                <a:cs typeface="B Nazanin" panose="00000400000000000000" pitchFamily="2" charset="-78"/>
              </a:rPr>
              <a:t> پس از </a:t>
            </a:r>
            <a:r>
              <a:rPr lang="fa-IR" sz="3200" dirty="0" smtClean="0">
                <a:cs typeface="B Nazanin" panose="00000400000000000000" pitchFamily="2" charset="-78"/>
              </a:rPr>
              <a:t>تولد</a:t>
            </a:r>
          </a:p>
          <a:p>
            <a:pPr lvl="1"/>
            <a:r>
              <a:rPr lang="fa-IR" sz="3200" dirty="0" smtClean="0">
                <a:cs typeface="B Nazanin" panose="00000400000000000000" pitchFamily="2" charset="-78"/>
              </a:rPr>
              <a:t>گرفتن مایعات وریدی زیاد در طی زایمان</a:t>
            </a:r>
            <a:endParaRPr lang="fa-IR" sz="3200" dirty="0">
              <a:cs typeface="B Nazanin" panose="00000400000000000000" pitchFamily="2" charset="-78"/>
            </a:endParaRPr>
          </a:p>
          <a:p>
            <a:pPr lvl="1"/>
            <a:r>
              <a:rPr lang="fa-IR" sz="3200" dirty="0">
                <a:cs typeface="B Nazanin" panose="00000400000000000000" pitchFamily="2" charset="-78"/>
              </a:rPr>
              <a:t>پستان گرفتن نادرست </a:t>
            </a:r>
          </a:p>
          <a:p>
            <a:pPr lvl="1"/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نامكرر</a:t>
            </a:r>
            <a:r>
              <a:rPr lang="fa-IR" sz="3200" dirty="0">
                <a:cs typeface="B Nazanin" panose="00000400000000000000" pitchFamily="2" charset="-78"/>
              </a:rPr>
              <a:t>، عدم </a:t>
            </a:r>
            <a:r>
              <a:rPr lang="fa-IR" sz="3200" dirty="0" err="1">
                <a:cs typeface="B Nazanin" panose="00000400000000000000" pitchFamily="2" charset="-78"/>
              </a:rPr>
              <a:t>شيردهي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درشب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و دفعات </a:t>
            </a:r>
            <a:r>
              <a:rPr lang="fa-IR" sz="3200" dirty="0" err="1">
                <a:cs typeface="B Nazanin" panose="00000400000000000000" pitchFamily="2" charset="-78"/>
              </a:rPr>
              <a:t>كوتاه</a:t>
            </a:r>
            <a:r>
              <a:rPr lang="fa-IR" sz="3200" dirty="0">
                <a:cs typeface="B Nazanin" panose="00000400000000000000" pitchFamily="2" charset="-78"/>
              </a:rPr>
              <a:t> مدت </a:t>
            </a:r>
            <a:r>
              <a:rPr lang="fa-IR" sz="3200" dirty="0" err="1" smtClean="0">
                <a:cs typeface="B Nazanin" panose="00000400000000000000" pitchFamily="2" charset="-78"/>
              </a:rPr>
              <a:t>تغذيه</a:t>
            </a:r>
            <a:endParaRPr lang="fa-IR" sz="3200" dirty="0">
              <a:cs typeface="B Nazanin" panose="00000400000000000000" pitchFamily="2" charset="-78"/>
            </a:endParaRPr>
          </a:p>
          <a:p>
            <a:pPr lvl="1"/>
            <a:r>
              <a:rPr lang="fa-IR" sz="3200" dirty="0" smtClean="0">
                <a:cs typeface="B Nazanin" panose="00000400000000000000" pitchFamily="2" charset="-78"/>
              </a:rPr>
              <a:t>درد و جراحت </a:t>
            </a:r>
            <a:r>
              <a:rPr lang="fa-IR" sz="3200" dirty="0" err="1" smtClean="0">
                <a:cs typeface="B Nazanin" panose="00000400000000000000" pitchFamily="2" charset="-78"/>
              </a:rPr>
              <a:t>نوك</a:t>
            </a:r>
            <a:r>
              <a:rPr lang="fa-IR" sz="3200" dirty="0" smtClean="0">
                <a:cs typeface="B Nazanin" panose="00000400000000000000" pitchFamily="2" charset="-78"/>
              </a:rPr>
              <a:t> پستان</a:t>
            </a:r>
          </a:p>
          <a:p>
            <a:pPr lvl="1"/>
            <a:r>
              <a:rPr lang="fa-IR" sz="3200" b="1" dirty="0" smtClean="0">
                <a:cs typeface="B Nazanin" panose="00000400000000000000" pitchFamily="2" charset="-78"/>
              </a:rPr>
              <a:t>احتقان موضعی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لباس تنگ(</a:t>
            </a:r>
            <a:r>
              <a:rPr lang="fa-IR" sz="3000" dirty="0" err="1" smtClean="0">
                <a:cs typeface="B Nazanin" panose="00000400000000000000" pitchFamily="2" charset="-78"/>
              </a:rPr>
              <a:t>تاپ</a:t>
            </a:r>
            <a:r>
              <a:rPr lang="fa-IR" sz="3000" dirty="0" smtClean="0">
                <a:cs typeface="B Nazanin" panose="00000400000000000000" pitchFamily="2" charset="-78"/>
              </a:rPr>
              <a:t>، سینه بند)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بند آغوشی شیرخوار یا کمربند ماشین</a:t>
            </a:r>
          </a:p>
          <a:p>
            <a:pPr lvl="2"/>
            <a:r>
              <a:rPr lang="fa-IR" sz="3000" dirty="0" smtClean="0">
                <a:cs typeface="B Nazanin" panose="00000400000000000000" pitchFamily="2" charset="-78"/>
              </a:rPr>
              <a:t>قیف پمپ شیردوش ،</a:t>
            </a:r>
            <a:r>
              <a:rPr lang="fa-IR" sz="3000" dirty="0" err="1" smtClean="0">
                <a:cs typeface="B Nazanin" panose="00000400000000000000" pitchFamily="2" charset="-78"/>
              </a:rPr>
              <a:t>شیلدپستان</a:t>
            </a:r>
            <a:endParaRPr lang="fa-IR" sz="30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8827441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977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404" y="1447800"/>
            <a:ext cx="8279396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شروع زودرس تغذیه با شیرمادر در ساعت اول پس از تولد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تغذیه مکرر و بر حسب میل و تقاضای شیرخوار</a:t>
            </a:r>
          </a:p>
          <a:p>
            <a:r>
              <a:rPr lang="fa-IR" sz="3200" dirty="0">
                <a:cs typeface="B Nazanin" panose="00000400000000000000" pitchFamily="2" charset="-78"/>
              </a:rPr>
              <a:t>وضعیت شیردهی </a:t>
            </a:r>
            <a:r>
              <a:rPr lang="fa-IR" sz="3200" dirty="0" smtClean="0">
                <a:cs typeface="B Nazanin" panose="00000400000000000000" pitchFamily="2" charset="-78"/>
              </a:rPr>
              <a:t>مطلوب و </a:t>
            </a:r>
            <a:r>
              <a:rPr lang="fa-IR" sz="3200" dirty="0">
                <a:cs typeface="B Nazanin" panose="00000400000000000000" pitchFamily="2" charset="-78"/>
              </a:rPr>
              <a:t>گرفتن </a:t>
            </a:r>
            <a:r>
              <a:rPr lang="fa-IR" sz="3200" dirty="0" smtClean="0">
                <a:cs typeface="B Nazanin" panose="00000400000000000000" pitchFamily="2" charset="-78"/>
              </a:rPr>
              <a:t>صحیح پستان و </a:t>
            </a:r>
            <a:r>
              <a:rPr lang="fa-IR" sz="3200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dirty="0" smtClean="0">
                <a:cs typeface="B Nazanin" panose="00000400000000000000" pitchFamily="2" charset="-78"/>
              </a:rPr>
              <a:t> در صورت نیاز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پرهیز از پستانک و بطری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تخلیه کامل یک </a:t>
            </a:r>
            <a:r>
              <a:rPr lang="fa-IR" sz="3200" dirty="0">
                <a:cs typeface="B Nazanin" panose="00000400000000000000" pitchFamily="2" charset="-78"/>
              </a:rPr>
              <a:t>پستان قبل از دادن پستان </a:t>
            </a:r>
            <a:r>
              <a:rPr lang="fa-IR" sz="3200" dirty="0" smtClean="0">
                <a:cs typeface="B Nazanin" panose="00000400000000000000" pitchFamily="2" charset="-78"/>
              </a:rPr>
              <a:t>دیگر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ماساژ پستان بعد تغذیه در 4 روز اول کمک کننده است</a:t>
            </a:r>
          </a:p>
          <a:p>
            <a:r>
              <a:rPr lang="fa-IR" sz="3200" dirty="0">
                <a:cs typeface="B Nazanin" panose="00000400000000000000" pitchFamily="2" charset="-78"/>
              </a:rPr>
              <a:t>مادران </a:t>
            </a:r>
            <a:r>
              <a:rPr lang="fa-IR" sz="3200" dirty="0" smtClean="0">
                <a:cs typeface="B Nazanin" panose="00000400000000000000" pitchFamily="2" charset="-78"/>
              </a:rPr>
              <a:t>مساعد: پستان </a:t>
            </a:r>
            <a:r>
              <a:rPr lang="fa-IR" sz="3200" dirty="0">
                <a:cs typeface="B Nazanin" panose="00000400000000000000" pitchFamily="2" charset="-78"/>
              </a:rPr>
              <a:t>کوچک(بجز </a:t>
            </a:r>
            <a:r>
              <a:rPr lang="fa-IR" sz="3200" dirty="0" err="1">
                <a:cs typeface="B Nazanin" panose="00000400000000000000" pitchFamily="2" charset="-78"/>
              </a:rPr>
              <a:t>هیپوپلازی</a:t>
            </a:r>
            <a:r>
              <a:rPr lang="fa-IR" sz="3200" dirty="0">
                <a:cs typeface="B Nazanin" panose="00000400000000000000" pitchFamily="2" charset="-78"/>
              </a:rPr>
              <a:t> و </a:t>
            </a:r>
            <a:r>
              <a:rPr lang="fa-IR" sz="3200" dirty="0" err="1">
                <a:cs typeface="B Nazanin" panose="00000400000000000000" pitchFamily="2" charset="-78"/>
              </a:rPr>
              <a:t>توبولر</a:t>
            </a:r>
            <a:r>
              <a:rPr lang="fa-IR" sz="3200" dirty="0">
                <a:cs typeface="B Nazanin" panose="00000400000000000000" pitchFamily="2" charset="-78"/>
              </a:rPr>
              <a:t>)، تولید شیر زیاد،</a:t>
            </a:r>
          </a:p>
          <a:p>
            <a:endParaRPr lang="fa-IR" sz="3200" dirty="0" smtClean="0">
              <a:cs typeface="B Nazanin" panose="00000400000000000000" pitchFamily="2" charset="-78"/>
            </a:endParaRPr>
          </a:p>
          <a:p>
            <a:endParaRPr lang="en-US" sz="3200" dirty="0"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8502" y="304800"/>
            <a:ext cx="8229600" cy="1050931"/>
            <a:chOff x="0" y="46034"/>
            <a:chExt cx="8229600" cy="1050931"/>
          </a:xfrm>
        </p:grpSpPr>
        <p:sp>
          <p:nvSpPr>
            <p:cNvPr id="6" name="Rounded Rectangle 5"/>
            <p:cNvSpPr/>
            <p:nvPr/>
          </p:nvSpPr>
          <p:spPr>
            <a:xfrm>
              <a:off x="0" y="46034"/>
              <a:ext cx="8229600" cy="10509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1302" y="97336"/>
              <a:ext cx="8126996" cy="948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پیشگیری احتقان پستان 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174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305800" cy="4525962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ادامه شیردهی،  مسکن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b="1" dirty="0" smtClean="0">
                <a:cs typeface="B Nazanin" panose="00000400000000000000" pitchFamily="2" charset="-78"/>
              </a:rPr>
              <a:t>اصلاح گرفتن پستان</a:t>
            </a:r>
            <a:r>
              <a:rPr lang="fa-IR" sz="2800" dirty="0" smtClean="0">
                <a:cs typeface="B Nazanin" panose="00000400000000000000" pitchFamily="2" charset="-78"/>
              </a:rPr>
              <a:t>، دوش </a:t>
            </a:r>
            <a:r>
              <a:rPr lang="fa-IR" sz="2800" dirty="0">
                <a:cs typeface="B Nazanin" panose="00000400000000000000" pitchFamily="2" charset="-78"/>
              </a:rPr>
              <a:t>آب گرم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كمپرس</a:t>
            </a:r>
            <a:r>
              <a:rPr lang="fa-IR" sz="2800" b="1" dirty="0">
                <a:cs typeface="B Nazanin" panose="00000400000000000000" pitchFamily="2" charset="-78"/>
              </a:rPr>
              <a:t> گرم </a:t>
            </a:r>
            <a:r>
              <a:rPr lang="fa-IR" sz="2800" dirty="0">
                <a:cs typeface="B Nazanin" panose="00000400000000000000" pitchFamily="2" charset="-78"/>
              </a:rPr>
              <a:t>به مدت 20 دقیقه  </a:t>
            </a:r>
            <a:r>
              <a:rPr lang="fa-IR" sz="2800" dirty="0" err="1">
                <a:cs typeface="B Nazanin" panose="00000400000000000000" pitchFamily="2" charset="-78"/>
              </a:rPr>
              <a:t>روي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پستان قبل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 smtClean="0">
                <a:cs typeface="B Nazanin" panose="00000400000000000000" pitchFamily="2" charset="-78"/>
              </a:rPr>
              <a:t>شيردهي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b="1" dirty="0" smtClean="0">
                <a:cs typeface="B Nazanin" panose="00000400000000000000" pitchFamily="2" charset="-78"/>
              </a:rPr>
              <a:t>فشردن پستان </a:t>
            </a:r>
            <a:r>
              <a:rPr lang="fa-IR" sz="2800" dirty="0" smtClean="0">
                <a:cs typeface="B Nazanin" panose="00000400000000000000" pitchFamily="2" charset="-78"/>
              </a:rPr>
              <a:t>در حین تغذیه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نرم </a:t>
            </a:r>
            <a:r>
              <a:rPr lang="fa-IR" sz="2800" dirty="0">
                <a:cs typeface="B Nazanin" panose="00000400000000000000" pitchFamily="2" charset="-78"/>
              </a:rPr>
              <a:t>کردن هاله قبل گرفتن پستان با کمی دوشیدن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در صورت </a:t>
            </a:r>
            <a:r>
              <a:rPr lang="fa-IR" sz="2800" dirty="0" err="1">
                <a:cs typeface="B Nazanin" panose="00000400000000000000" pitchFamily="2" charset="-78"/>
              </a:rPr>
              <a:t>ادم</a:t>
            </a:r>
            <a:r>
              <a:rPr lang="fa-IR" sz="2800" dirty="0">
                <a:cs typeface="B Nazanin" panose="00000400000000000000" pitchFamily="2" charset="-78"/>
              </a:rPr>
              <a:t> هاله </a:t>
            </a:r>
            <a:r>
              <a:rPr lang="fa-IR" sz="2800" b="1" dirty="0">
                <a:cs typeface="B Nazanin" panose="00000400000000000000" pitchFamily="2" charset="-78"/>
              </a:rPr>
              <a:t>کاهش </a:t>
            </a:r>
            <a:r>
              <a:rPr lang="fa-IR" sz="2800" b="1" dirty="0" err="1">
                <a:cs typeface="B Nazanin" panose="00000400000000000000" pitchFamily="2" charset="-78"/>
              </a:rPr>
              <a:t>ادم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با روش استفاده </a:t>
            </a:r>
            <a:r>
              <a:rPr lang="fa-IR" sz="2800" dirty="0" err="1">
                <a:cs typeface="B Nazanin" panose="00000400000000000000" pitchFamily="2" charset="-78"/>
              </a:rPr>
              <a:t>ازفشار</a:t>
            </a:r>
            <a:r>
              <a:rPr lang="fa-IR" sz="2800" dirty="0">
                <a:cs typeface="B Nazanin" panose="00000400000000000000" pitchFamily="2" charset="-78"/>
              </a:rPr>
              <a:t> انگشت ها در هاله اطراف نیپل  </a:t>
            </a:r>
            <a:r>
              <a:rPr lang="en-US" sz="2800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  <a:hlinkClick r:id="" action="ppaction://customshow?id=15&amp;return=true"/>
              </a:rPr>
              <a:t>(</a:t>
            </a:r>
            <a:r>
              <a:rPr lang="en-US" sz="2800" dirty="0">
                <a:cs typeface="B Nazanin" panose="00000400000000000000" pitchFamily="2" charset="-78"/>
                <a:hlinkClick r:id="" action="ppaction://customshow?id=15&amp;return=true"/>
              </a:rPr>
              <a:t>RPS</a:t>
            </a:r>
            <a:r>
              <a:rPr lang="fa-IR" sz="2800" dirty="0">
                <a:cs typeface="B Nazanin" panose="00000400000000000000" pitchFamily="2" charset="-78"/>
                <a:hlinkClick r:id="" action="ppaction://customshow?id=15&amp;return=true"/>
              </a:rPr>
              <a:t> )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كمپرس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سرد </a:t>
            </a:r>
            <a:r>
              <a:rPr lang="fa-IR" sz="2800" dirty="0" err="1">
                <a:cs typeface="B Nazanin" panose="00000400000000000000" pitchFamily="2" charset="-78"/>
              </a:rPr>
              <a:t>روي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پستان‌ها</a:t>
            </a:r>
            <a:r>
              <a:rPr lang="fa-IR" sz="2800" dirty="0">
                <a:cs typeface="B Nazanin" panose="00000400000000000000" pitchFamily="2" charset="-78"/>
              </a:rPr>
              <a:t> جهت </a:t>
            </a:r>
            <a:r>
              <a:rPr lang="fa-IR" sz="2800" dirty="0" err="1">
                <a:cs typeface="B Nazanin" panose="00000400000000000000" pitchFamily="2" charset="-78"/>
              </a:rPr>
              <a:t>كاهش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احتقان </a:t>
            </a:r>
            <a:r>
              <a:rPr lang="fa-IR" sz="2800" dirty="0">
                <a:cs typeface="B Nazanin" panose="00000400000000000000" pitchFamily="2" charset="-78"/>
              </a:rPr>
              <a:t>بعد از </a:t>
            </a:r>
            <a:r>
              <a:rPr lang="fa-IR" sz="2800" dirty="0" err="1">
                <a:cs typeface="B Nazanin" panose="00000400000000000000" pitchFamily="2" charset="-78"/>
              </a:rPr>
              <a:t>تغذيه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endParaRPr lang="en-US" sz="2800" dirty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از </a:t>
            </a:r>
            <a:r>
              <a:rPr lang="fa-IR" sz="2800" b="1" dirty="0" smtClean="0">
                <a:cs typeface="B Nazanin" panose="00000400000000000000" pitchFamily="2" charset="-78"/>
              </a:rPr>
              <a:t>برگ </a:t>
            </a:r>
            <a:r>
              <a:rPr lang="fa-IR" sz="2800" b="1" dirty="0">
                <a:cs typeface="B Nazanin" panose="00000400000000000000" pitchFamily="2" charset="-78"/>
              </a:rPr>
              <a:t>کلم </a:t>
            </a:r>
            <a:r>
              <a:rPr lang="fa-IR" sz="2800" dirty="0">
                <a:cs typeface="B Nazanin" panose="00000400000000000000" pitchFamily="2" charset="-78"/>
              </a:rPr>
              <a:t>روی </a:t>
            </a:r>
            <a:r>
              <a:rPr lang="fa-IR" sz="2800" dirty="0" err="1">
                <a:cs typeface="B Nazanin" panose="00000400000000000000" pitchFamily="2" charset="-78"/>
              </a:rPr>
              <a:t>پستان‌ها</a:t>
            </a:r>
            <a:r>
              <a:rPr lang="fa-IR" sz="2800" dirty="0">
                <a:cs typeface="B Nazanin" panose="00000400000000000000" pitchFamily="2" charset="-78"/>
              </a:rPr>
              <a:t> به مدت </a:t>
            </a:r>
            <a:r>
              <a:rPr lang="fa-IR" sz="2800" dirty="0" smtClean="0">
                <a:cs typeface="B Nazanin" panose="00000400000000000000" pitchFamily="2" charset="-78"/>
              </a:rPr>
              <a:t>20-15 </a:t>
            </a:r>
            <a:r>
              <a:rPr lang="fa-IR" sz="2800" dirty="0">
                <a:cs typeface="B Nazanin" panose="00000400000000000000" pitchFamily="2" charset="-78"/>
              </a:rPr>
              <a:t>دقیقه 3 تا 4 بار در روز </a:t>
            </a:r>
            <a:r>
              <a:rPr lang="fa-IR" sz="2800" dirty="0" smtClean="0">
                <a:cs typeface="B Nazanin" panose="00000400000000000000" pitchFamily="2" charset="-78"/>
              </a:rPr>
              <a:t>برای کاهش </a:t>
            </a:r>
            <a:r>
              <a:rPr lang="fa-IR" sz="2800" dirty="0" err="1" smtClean="0">
                <a:cs typeface="B Nazanin" panose="00000400000000000000" pitchFamily="2" charset="-78"/>
              </a:rPr>
              <a:t>ادم</a:t>
            </a:r>
            <a:r>
              <a:rPr lang="fa-IR" sz="2800" dirty="0" smtClean="0">
                <a:cs typeface="B Nazanin" panose="00000400000000000000" pitchFamily="2" charset="-78"/>
              </a:rPr>
              <a:t> و درد بعد تغذیه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دوشیدن </a:t>
            </a:r>
            <a:r>
              <a:rPr lang="fa-IR" sz="2800" b="1" dirty="0">
                <a:cs typeface="B Nazanin" panose="00000400000000000000" pitchFamily="2" charset="-78"/>
              </a:rPr>
              <a:t>شیر </a:t>
            </a:r>
            <a:r>
              <a:rPr lang="fa-IR" sz="2800" dirty="0">
                <a:cs typeface="B Nazanin" panose="00000400000000000000" pitchFamily="2" charset="-78"/>
              </a:rPr>
              <a:t>بعد از </a:t>
            </a:r>
            <a:r>
              <a:rPr lang="fa-IR" sz="2800" dirty="0" smtClean="0">
                <a:cs typeface="B Nazanin" panose="00000400000000000000" pitchFamily="2" charset="-78"/>
              </a:rPr>
              <a:t>تغذیه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ماساژ </a:t>
            </a:r>
            <a:r>
              <a:rPr lang="fa-IR" sz="2800" dirty="0">
                <a:cs typeface="B Nazanin" panose="00000400000000000000" pitchFamily="2" charset="-78"/>
              </a:rPr>
              <a:t>گردن و پشت و </a:t>
            </a:r>
            <a:r>
              <a:rPr lang="fa-IR" sz="2800" b="1" dirty="0">
                <a:cs typeface="B Nazanin" panose="00000400000000000000" pitchFamily="2" charset="-78"/>
              </a:rPr>
              <a:t>ماساژ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ملايم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پستان‌ها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کمک کننده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42394655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4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138"/>
            <a:ext cx="8534400" cy="4525962"/>
          </a:xfrm>
        </p:spPr>
        <p:txBody>
          <a:bodyPr/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2-زخم </a:t>
            </a:r>
            <a:r>
              <a:rPr lang="fa-IR" sz="3600" b="1" dirty="0">
                <a:cs typeface="B Nazanin" panose="00000400000000000000" pitchFamily="2" charset="-78"/>
              </a:rPr>
              <a:t>و شقاق پستان به چه دلیل ایجاد می شود؟</a:t>
            </a:r>
            <a:endParaRPr lang="en-US" sz="3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546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7942</TotalTime>
  <Words>1690</Words>
  <Application>Microsoft Office PowerPoint</Application>
  <PresentationFormat>On-screen Show (4:3)</PresentationFormat>
  <Paragraphs>172</Paragraphs>
  <Slides>31</Slides>
  <Notes>9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18</vt:i4>
      </vt:variant>
    </vt:vector>
  </HeadingPairs>
  <TitlesOfParts>
    <vt:vector size="50" baseType="lpstr">
      <vt:lpstr>فرمت اسلايد</vt:lpstr>
      <vt:lpstr>پيشگيري و رفع مشكلات پستاني در شیردهی (احتقان، زخم و شقاق.....) دکتر راوری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شیرخشک</vt:lpstr>
      <vt:lpstr>همسر</vt:lpstr>
      <vt:lpstr>معده</vt:lpstr>
      <vt:lpstr>قفسه</vt:lpstr>
      <vt:lpstr>گرفتن پستان</vt:lpstr>
      <vt:lpstr>همسر 2</vt:lpstr>
      <vt:lpstr>کاهش وزن</vt:lpstr>
      <vt:lpstr>الگوی متفاوت</vt:lpstr>
      <vt:lpstr>تولید شیر</vt:lpstr>
      <vt:lpstr>گریه</vt:lpstr>
      <vt:lpstr>یک پستان</vt:lpstr>
      <vt:lpstr>18</vt:lpstr>
      <vt:lpstr>11</vt:lpstr>
      <vt:lpstr>کاندیدا</vt:lpstr>
      <vt:lpstr>محافظ  پستان</vt:lpstr>
      <vt:lpstr>rsp</vt:lpstr>
      <vt:lpstr>سرنگ</vt:lpstr>
      <vt:lpstr>لوکال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maher</cp:lastModifiedBy>
  <cp:revision>403</cp:revision>
  <dcterms:created xsi:type="dcterms:W3CDTF">2006-08-16T00:00:00Z</dcterms:created>
  <dcterms:modified xsi:type="dcterms:W3CDTF">2017-08-22T10:58:11Z</dcterms:modified>
</cp:coreProperties>
</file>